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20"/>
  </p:notesMasterIdLst>
  <p:sldIdLst>
    <p:sldId id="256" r:id="rId2"/>
    <p:sldId id="266" r:id="rId3"/>
    <p:sldId id="265" r:id="rId4"/>
    <p:sldId id="264" r:id="rId5"/>
    <p:sldId id="273" r:id="rId6"/>
    <p:sldId id="267" r:id="rId7"/>
    <p:sldId id="268" r:id="rId8"/>
    <p:sldId id="269" r:id="rId9"/>
    <p:sldId id="270" r:id="rId10"/>
    <p:sldId id="271" r:id="rId11"/>
    <p:sldId id="272" r:id="rId12"/>
    <p:sldId id="274" r:id="rId13"/>
    <p:sldId id="276" r:id="rId14"/>
    <p:sldId id="277" r:id="rId15"/>
    <p:sldId id="278" r:id="rId16"/>
    <p:sldId id="279" r:id="rId17"/>
    <p:sldId id="280" r:id="rId18"/>
    <p:sldId id="281"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88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48A492-EE95-4C99-834E-9D50C1C2F03D}" type="datetimeFigureOut">
              <a:rPr lang="en-US" smtClean="0"/>
              <a:pPr/>
              <a:t>11/7/2011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DE02A6-B708-4659-A5B1-7029555B17B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DE02A6-B708-4659-A5B1-7029555B17B4}"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DE02A6-B708-4659-A5B1-7029555B17B4}"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DE02A6-B708-4659-A5B1-7029555B17B4}"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DE02A6-B708-4659-A5B1-7029555B17B4}"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DE02A6-B708-4659-A5B1-7029555B17B4}"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DE02A6-B708-4659-A5B1-7029555B17B4}"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DE02A6-B708-4659-A5B1-7029555B17B4}"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DE02A6-B708-4659-A5B1-7029555B17B4}"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DE02A6-B708-4659-A5B1-7029555B17B4}" type="slidenum">
              <a:rPr lang="en-US" smtClean="0"/>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DE02A6-B708-4659-A5B1-7029555B17B4}"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DE02A6-B708-4659-A5B1-7029555B17B4}"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DE02A6-B708-4659-A5B1-7029555B17B4}"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DE02A6-B708-4659-A5B1-7029555B17B4}"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DE02A6-B708-4659-A5B1-7029555B17B4}"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DE02A6-B708-4659-A5B1-7029555B17B4}"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DE02A6-B708-4659-A5B1-7029555B17B4}"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DE02A6-B708-4659-A5B1-7029555B17B4}"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BAE161E-C66B-4793-B65D-8434F927A627}" type="datetimeFigureOut">
              <a:rPr lang="en-US" smtClean="0"/>
              <a:pPr/>
              <a:t>11/7/2011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0515C4D2-B4D6-43E8-851B-018FBF4A30E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BAE161E-C66B-4793-B65D-8434F927A627}" type="datetimeFigureOut">
              <a:rPr lang="en-US" smtClean="0"/>
              <a:pPr/>
              <a:t>11/7/2011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15C4D2-B4D6-43E8-851B-018FBF4A30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BAE161E-C66B-4793-B65D-8434F927A627}" type="datetimeFigureOut">
              <a:rPr lang="en-US" smtClean="0"/>
              <a:pPr/>
              <a:t>11/7/2011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15C4D2-B4D6-43E8-851B-018FBF4A30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BAE161E-C66B-4793-B65D-8434F927A627}" type="datetimeFigureOut">
              <a:rPr lang="en-US" smtClean="0"/>
              <a:pPr/>
              <a:t>11/7/2011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15C4D2-B4D6-43E8-851B-018FBF4A30E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BAE161E-C66B-4793-B65D-8434F927A627}" type="datetimeFigureOut">
              <a:rPr lang="en-US" smtClean="0"/>
              <a:pPr/>
              <a:t>11/7/2011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15C4D2-B4D6-43E8-851B-018FBF4A30E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BAE161E-C66B-4793-B65D-8434F927A627}" type="datetimeFigureOut">
              <a:rPr lang="en-US" smtClean="0"/>
              <a:pPr/>
              <a:t>11/7/2011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15C4D2-B4D6-43E8-851B-018FBF4A30E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BAE161E-C66B-4793-B65D-8434F927A627}" type="datetimeFigureOut">
              <a:rPr lang="en-US" smtClean="0"/>
              <a:pPr/>
              <a:t>11/7/2011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15C4D2-B4D6-43E8-851B-018FBF4A30E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BAE161E-C66B-4793-B65D-8434F927A627}" type="datetimeFigureOut">
              <a:rPr lang="en-US" smtClean="0"/>
              <a:pPr/>
              <a:t>11/7/2011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15C4D2-B4D6-43E8-851B-018FBF4A30E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AE161E-C66B-4793-B65D-8434F927A627}" type="datetimeFigureOut">
              <a:rPr lang="en-US" smtClean="0"/>
              <a:pPr/>
              <a:t>11/7/2011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15C4D2-B4D6-43E8-851B-018FBF4A30E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BAE161E-C66B-4793-B65D-8434F927A627}" type="datetimeFigureOut">
              <a:rPr lang="en-US" smtClean="0"/>
              <a:pPr/>
              <a:t>11/7/2011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15C4D2-B4D6-43E8-851B-018FBF4A30E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BAE161E-C66B-4793-B65D-8434F927A627}" type="datetimeFigureOut">
              <a:rPr lang="en-US" smtClean="0"/>
              <a:pPr/>
              <a:t>11/7/2011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0515C4D2-B4D6-43E8-851B-018FBF4A30E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BAE161E-C66B-4793-B65D-8434F927A627}" type="datetimeFigureOut">
              <a:rPr lang="en-US" smtClean="0"/>
              <a:pPr/>
              <a:t>11/7/2011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515C4D2-B4D6-43E8-851B-018FBF4A30E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2.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2.gif"/><Relationship Id="rId5" Type="http://schemas.openxmlformats.org/officeDocument/2006/relationships/image" Target="../media/image21.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04800" y="2831068"/>
            <a:ext cx="8839200" cy="769441"/>
          </a:xfrm>
          <a:prstGeom prst="rect">
            <a:avLst/>
          </a:prstGeom>
          <a:noFill/>
        </p:spPr>
        <p:txBody>
          <a:bodyPr wrap="square" rtlCol="0">
            <a:spAutoFit/>
          </a:bodyPr>
          <a:lstStyle/>
          <a:p>
            <a:pPr algn="ctr"/>
            <a:r>
              <a:rPr lang="en-US" sz="4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Secondary Electron </a:t>
            </a:r>
            <a:r>
              <a:rPr lang="en-US" sz="4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a:t>
            </a:r>
            <a:r>
              <a:rPr lang="en-US" sz="4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etector</a:t>
            </a:r>
            <a:endParaRPr lang="en-US" sz="4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18" name="Rectangle 17"/>
          <p:cNvSpPr/>
          <p:nvPr/>
        </p:nvSpPr>
        <p:spPr>
          <a:xfrm>
            <a:off x="2932847" y="3886200"/>
            <a:ext cx="3053208" cy="461665"/>
          </a:xfrm>
          <a:prstGeom prst="rect">
            <a:avLst/>
          </a:prstGeom>
          <a:noFill/>
        </p:spPr>
        <p:txBody>
          <a:bodyPr wrap="none" lIns="91440" tIns="45720" rIns="91440" bIns="45720">
            <a:spAutoFit/>
          </a:bodyPr>
          <a:lstStyle/>
          <a:p>
            <a:pPr algn="ctr"/>
            <a:r>
              <a:rPr lang="en-U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Ana </a:t>
            </a:r>
            <a:r>
              <a:rPr lang="en-US"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Zehtabi</a:t>
            </a:r>
            <a:r>
              <a:rPr lang="en-U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Oskuie</a:t>
            </a:r>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20" name="Picture 2"/>
          <p:cNvPicPr>
            <a:picLocks noChangeAspect="1" noChangeArrowheads="1"/>
          </p:cNvPicPr>
          <p:nvPr/>
        </p:nvPicPr>
        <p:blipFill>
          <a:blip r:embed="rId2" cstate="print"/>
          <a:srcRect/>
          <a:stretch>
            <a:fillRect/>
          </a:stretch>
        </p:blipFill>
        <p:spPr bwMode="auto">
          <a:xfrm>
            <a:off x="0" y="381000"/>
            <a:ext cx="666749" cy="762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srcRect/>
          <a:stretch>
            <a:fillRect/>
          </a:stretch>
        </p:blipFill>
        <p:spPr bwMode="auto">
          <a:xfrm>
            <a:off x="0" y="5638800"/>
            <a:ext cx="1524000" cy="1219200"/>
          </a:xfrm>
          <a:prstGeom prst="rect">
            <a:avLst/>
          </a:prstGeom>
          <a:noFill/>
          <a:ln w="9525">
            <a:noFill/>
            <a:miter lim="800000"/>
            <a:headEnd/>
            <a:tailEnd/>
          </a:ln>
        </p:spPr>
      </p:pic>
      <p:sp>
        <p:nvSpPr>
          <p:cNvPr id="10" name="TextBox 9"/>
          <p:cNvSpPr txBox="1"/>
          <p:nvPr/>
        </p:nvSpPr>
        <p:spPr>
          <a:xfrm>
            <a:off x="1752600" y="6324600"/>
            <a:ext cx="7086600" cy="307777"/>
          </a:xfrm>
          <a:prstGeom prst="rect">
            <a:avLst/>
          </a:prstGeom>
          <a:noFill/>
        </p:spPr>
        <p:txBody>
          <a:bodyPr wrap="square" rtlCol="0">
            <a:spAutoFit/>
          </a:bodyPr>
          <a:lstStyle/>
          <a:p>
            <a:r>
              <a:rPr lang="en-US" sz="1400" dirty="0" smtClean="0">
                <a:solidFill>
                  <a:schemeClr val="tx2">
                    <a:lumMod val="40000"/>
                    <a:lumOff val="60000"/>
                  </a:schemeClr>
                </a:solidFill>
                <a:latin typeface="Elephant" pitchFamily="18" charset="0"/>
              </a:rPr>
              <a:t>Introduction</a:t>
            </a:r>
            <a:r>
              <a:rPr lang="en-US" sz="1400" dirty="0" smtClean="0">
                <a:latin typeface="Elephant" pitchFamily="18" charset="0"/>
              </a:rPr>
              <a:t>     </a:t>
            </a:r>
            <a:r>
              <a:rPr lang="en-US" sz="1400" dirty="0" smtClean="0">
                <a:latin typeface="Elephant" pitchFamily="18" charset="0"/>
              </a:rPr>
              <a:t>     </a:t>
            </a:r>
            <a:r>
              <a:rPr lang="en-US" sz="1400" dirty="0" smtClean="0">
                <a:solidFill>
                  <a:srgbClr val="0070C0"/>
                </a:solidFill>
                <a:latin typeface="Elephant" pitchFamily="18" charset="0"/>
              </a:rPr>
              <a:t>Secondary</a:t>
            </a:r>
            <a:r>
              <a:rPr lang="en-US" sz="1400" dirty="0" smtClean="0">
                <a:solidFill>
                  <a:schemeClr val="tx2">
                    <a:lumMod val="40000"/>
                    <a:lumOff val="60000"/>
                  </a:schemeClr>
                </a:solidFill>
                <a:latin typeface="Elephant" pitchFamily="18" charset="0"/>
              </a:rPr>
              <a:t> </a:t>
            </a:r>
            <a:r>
              <a:rPr lang="en-US" sz="1400" dirty="0" smtClean="0">
                <a:solidFill>
                  <a:srgbClr val="0070C0"/>
                </a:solidFill>
                <a:latin typeface="Elephant" pitchFamily="18" charset="0"/>
              </a:rPr>
              <a:t>electron</a:t>
            </a:r>
            <a:r>
              <a:rPr lang="en-US" sz="1400" dirty="0" smtClean="0">
                <a:solidFill>
                  <a:schemeClr val="tx2">
                    <a:lumMod val="40000"/>
                    <a:lumOff val="60000"/>
                  </a:schemeClr>
                </a:solidFill>
                <a:latin typeface="Elephant" pitchFamily="18" charset="0"/>
              </a:rPr>
              <a:t>   </a:t>
            </a:r>
            <a:r>
              <a:rPr lang="en-US" sz="1400" dirty="0" smtClean="0">
                <a:solidFill>
                  <a:schemeClr val="tx2">
                    <a:lumMod val="40000"/>
                    <a:lumOff val="60000"/>
                  </a:schemeClr>
                </a:solidFill>
                <a:latin typeface="Elephant" pitchFamily="18" charset="0"/>
              </a:rPr>
              <a:t>       </a:t>
            </a:r>
            <a:r>
              <a:rPr lang="en-US" sz="1400" dirty="0" smtClean="0">
                <a:solidFill>
                  <a:schemeClr val="tx2">
                    <a:lumMod val="40000"/>
                    <a:lumOff val="60000"/>
                  </a:schemeClr>
                </a:solidFill>
                <a:latin typeface="Elephant" pitchFamily="18" charset="0"/>
              </a:rPr>
              <a:t>secondary electron </a:t>
            </a:r>
            <a:r>
              <a:rPr lang="en-US" sz="1400" dirty="0" smtClean="0">
                <a:solidFill>
                  <a:schemeClr val="tx2">
                    <a:lumMod val="40000"/>
                    <a:lumOff val="60000"/>
                  </a:schemeClr>
                </a:solidFill>
                <a:latin typeface="Elephant" pitchFamily="18" charset="0"/>
              </a:rPr>
              <a:t>detector</a:t>
            </a:r>
            <a:endParaRPr lang="en-US" sz="1400" dirty="0">
              <a:solidFill>
                <a:schemeClr val="tx2">
                  <a:lumMod val="40000"/>
                  <a:lumOff val="60000"/>
                </a:schemeClr>
              </a:solidFill>
              <a:latin typeface="Elephant" pitchFamily="18" charset="0"/>
            </a:endParaRPr>
          </a:p>
        </p:txBody>
      </p:sp>
      <p:pic>
        <p:nvPicPr>
          <p:cNvPr id="1026" name="Picture 2"/>
          <p:cNvPicPr>
            <a:picLocks noChangeAspect="1" noChangeArrowheads="1"/>
          </p:cNvPicPr>
          <p:nvPr/>
        </p:nvPicPr>
        <p:blipFill>
          <a:blip r:embed="rId4" cstate="print"/>
          <a:srcRect/>
          <a:stretch>
            <a:fillRect/>
          </a:stretch>
        </p:blipFill>
        <p:spPr bwMode="auto">
          <a:xfrm>
            <a:off x="0" y="304800"/>
            <a:ext cx="666749" cy="762000"/>
          </a:xfrm>
          <a:prstGeom prst="rect">
            <a:avLst/>
          </a:prstGeom>
          <a:ln>
            <a:noFill/>
          </a:ln>
          <a:effectLst>
            <a:softEdge rad="112500"/>
          </a:effectLst>
        </p:spPr>
      </p:pic>
      <p:sp>
        <p:nvSpPr>
          <p:cNvPr id="6" name="TextBox 5"/>
          <p:cNvSpPr txBox="1"/>
          <p:nvPr/>
        </p:nvSpPr>
        <p:spPr>
          <a:xfrm>
            <a:off x="533400" y="1752600"/>
            <a:ext cx="4038600" cy="1615827"/>
          </a:xfrm>
          <a:prstGeom prst="rect">
            <a:avLst/>
          </a:prstGeom>
          <a:noFill/>
        </p:spPr>
        <p:txBody>
          <a:bodyPr wrap="square" rtlCol="0">
            <a:spAutoFit/>
          </a:bodyPr>
          <a:lstStyle/>
          <a:p>
            <a:pPr marL="609600" indent="-609600">
              <a:lnSpc>
                <a:spcPct val="90000"/>
              </a:lnSpc>
            </a:pPr>
            <a:r>
              <a:rPr lang="en-GB" dirty="0" smtClean="0"/>
              <a:t>2- Beam energy and beam current</a:t>
            </a:r>
          </a:p>
          <a:p>
            <a:pPr marL="990600" lvl="1" indent="-533400" algn="just">
              <a:lnSpc>
                <a:spcPct val="90000"/>
              </a:lnSpc>
              <a:buFontTx/>
              <a:buChar char="•"/>
            </a:pPr>
            <a:r>
              <a:rPr lang="en-GB" dirty="0" smtClean="0"/>
              <a:t>Electron yield goes through a maximum at low acc. voltage, then decreases with increasing acc. voltage </a:t>
            </a:r>
          </a:p>
          <a:p>
            <a:endParaRPr lang="en-US" dirty="0"/>
          </a:p>
        </p:txBody>
      </p:sp>
      <p:pic>
        <p:nvPicPr>
          <p:cNvPr id="2050" name="Picture 2"/>
          <p:cNvPicPr>
            <a:picLocks noChangeAspect="1" noChangeArrowheads="1"/>
          </p:cNvPicPr>
          <p:nvPr/>
        </p:nvPicPr>
        <p:blipFill>
          <a:blip r:embed="rId5" cstate="print"/>
          <a:srcRect/>
          <a:stretch>
            <a:fillRect/>
          </a:stretch>
        </p:blipFill>
        <p:spPr bwMode="auto">
          <a:xfrm>
            <a:off x="2438400" y="3581400"/>
            <a:ext cx="4591050" cy="2486025"/>
          </a:xfrm>
          <a:prstGeom prst="rect">
            <a:avLst/>
          </a:prstGeom>
          <a:noFill/>
          <a:ln w="9525">
            <a:noFill/>
            <a:miter lim="800000"/>
            <a:headEnd/>
            <a:tailEnd/>
          </a:ln>
        </p:spPr>
      </p:pic>
      <p:pic>
        <p:nvPicPr>
          <p:cNvPr id="2051" name="Picture 3"/>
          <p:cNvPicPr>
            <a:picLocks noChangeAspect="1" noChangeArrowheads="1"/>
          </p:cNvPicPr>
          <p:nvPr/>
        </p:nvPicPr>
        <p:blipFill>
          <a:blip r:embed="rId6" cstate="print"/>
          <a:srcRect/>
          <a:stretch>
            <a:fillRect/>
          </a:stretch>
        </p:blipFill>
        <p:spPr bwMode="auto">
          <a:xfrm>
            <a:off x="4953000" y="1066800"/>
            <a:ext cx="4124325" cy="3152775"/>
          </a:xfrm>
          <a:prstGeom prst="rect">
            <a:avLst/>
          </a:prstGeom>
          <a:noFill/>
          <a:ln w="9525">
            <a:noFill/>
            <a:miter lim="800000"/>
            <a:headEnd/>
            <a:tailEnd/>
          </a:ln>
        </p:spPr>
      </p:pic>
      <p:pic>
        <p:nvPicPr>
          <p:cNvPr id="2052" name="Picture 4"/>
          <p:cNvPicPr>
            <a:picLocks noChangeAspect="1" noChangeArrowheads="1"/>
          </p:cNvPicPr>
          <p:nvPr/>
        </p:nvPicPr>
        <p:blipFill>
          <a:blip r:embed="rId7" cstate="print"/>
          <a:srcRect/>
          <a:stretch>
            <a:fillRect/>
          </a:stretch>
        </p:blipFill>
        <p:spPr bwMode="auto">
          <a:xfrm>
            <a:off x="914400" y="4114800"/>
            <a:ext cx="1419225" cy="619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p:cNvPicPr>
            <a:picLocks noChangeAspect="1" noChangeArrowheads="1"/>
          </p:cNvPicPr>
          <p:nvPr/>
        </p:nvPicPr>
        <p:blipFill>
          <a:blip r:embed="rId3" cstate="print"/>
          <a:srcRect l="8237" t="5661" r="6300" b="5711"/>
          <a:stretch>
            <a:fillRect/>
          </a:stretch>
        </p:blipFill>
        <p:spPr bwMode="auto">
          <a:xfrm>
            <a:off x="4067175" y="1993900"/>
            <a:ext cx="4933950" cy="37211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print"/>
          <a:srcRect/>
          <a:stretch>
            <a:fillRect/>
          </a:stretch>
        </p:blipFill>
        <p:spPr bwMode="auto">
          <a:xfrm>
            <a:off x="0" y="5638800"/>
            <a:ext cx="1524000" cy="1219200"/>
          </a:xfrm>
          <a:prstGeom prst="rect">
            <a:avLst/>
          </a:prstGeom>
          <a:noFill/>
          <a:ln w="9525">
            <a:noFill/>
            <a:miter lim="800000"/>
            <a:headEnd/>
            <a:tailEnd/>
          </a:ln>
        </p:spPr>
      </p:pic>
      <p:sp>
        <p:nvSpPr>
          <p:cNvPr id="10" name="TextBox 9"/>
          <p:cNvSpPr txBox="1"/>
          <p:nvPr/>
        </p:nvSpPr>
        <p:spPr>
          <a:xfrm>
            <a:off x="1752600" y="6324600"/>
            <a:ext cx="7086600" cy="307777"/>
          </a:xfrm>
          <a:prstGeom prst="rect">
            <a:avLst/>
          </a:prstGeom>
          <a:noFill/>
        </p:spPr>
        <p:txBody>
          <a:bodyPr wrap="square" rtlCol="0">
            <a:spAutoFit/>
          </a:bodyPr>
          <a:lstStyle/>
          <a:p>
            <a:r>
              <a:rPr lang="en-US" sz="1400" dirty="0" smtClean="0">
                <a:solidFill>
                  <a:schemeClr val="tx2">
                    <a:lumMod val="40000"/>
                    <a:lumOff val="60000"/>
                  </a:schemeClr>
                </a:solidFill>
                <a:latin typeface="Elephant" pitchFamily="18" charset="0"/>
              </a:rPr>
              <a:t>Introduction</a:t>
            </a:r>
            <a:r>
              <a:rPr lang="en-US" sz="1400" dirty="0" smtClean="0">
                <a:latin typeface="Elephant" pitchFamily="18" charset="0"/>
              </a:rPr>
              <a:t>    </a:t>
            </a:r>
            <a:r>
              <a:rPr lang="en-US" sz="1400" dirty="0" smtClean="0">
                <a:latin typeface="Elephant" pitchFamily="18" charset="0"/>
              </a:rPr>
              <a:t>      </a:t>
            </a:r>
            <a:r>
              <a:rPr lang="en-US" sz="1400" dirty="0" smtClean="0">
                <a:solidFill>
                  <a:srgbClr val="0070C0"/>
                </a:solidFill>
                <a:latin typeface="Elephant" pitchFamily="18" charset="0"/>
              </a:rPr>
              <a:t>Secondary</a:t>
            </a:r>
            <a:r>
              <a:rPr lang="en-US" sz="1400" dirty="0" smtClean="0">
                <a:solidFill>
                  <a:schemeClr val="tx2">
                    <a:lumMod val="40000"/>
                    <a:lumOff val="60000"/>
                  </a:schemeClr>
                </a:solidFill>
                <a:latin typeface="Elephant" pitchFamily="18" charset="0"/>
              </a:rPr>
              <a:t> </a:t>
            </a:r>
            <a:r>
              <a:rPr lang="en-US" sz="1400" dirty="0" smtClean="0">
                <a:solidFill>
                  <a:srgbClr val="0070C0"/>
                </a:solidFill>
                <a:latin typeface="Elephant" pitchFamily="18" charset="0"/>
              </a:rPr>
              <a:t>electron</a:t>
            </a:r>
            <a:r>
              <a:rPr lang="en-US" sz="1400" dirty="0" smtClean="0">
                <a:solidFill>
                  <a:schemeClr val="tx2">
                    <a:lumMod val="40000"/>
                    <a:lumOff val="60000"/>
                  </a:schemeClr>
                </a:solidFill>
                <a:latin typeface="Elephant" pitchFamily="18" charset="0"/>
              </a:rPr>
              <a:t>    </a:t>
            </a:r>
            <a:r>
              <a:rPr lang="en-US" sz="1400" dirty="0" smtClean="0">
                <a:solidFill>
                  <a:schemeClr val="tx2">
                    <a:lumMod val="40000"/>
                    <a:lumOff val="60000"/>
                  </a:schemeClr>
                </a:solidFill>
                <a:latin typeface="Elephant" pitchFamily="18" charset="0"/>
              </a:rPr>
              <a:t>      </a:t>
            </a:r>
            <a:r>
              <a:rPr lang="en-US" sz="1400" dirty="0" smtClean="0">
                <a:solidFill>
                  <a:schemeClr val="tx2">
                    <a:lumMod val="40000"/>
                    <a:lumOff val="60000"/>
                  </a:schemeClr>
                </a:solidFill>
                <a:latin typeface="Elephant" pitchFamily="18" charset="0"/>
              </a:rPr>
              <a:t>secondary electron </a:t>
            </a:r>
            <a:r>
              <a:rPr lang="en-US" sz="1400" dirty="0" smtClean="0">
                <a:solidFill>
                  <a:schemeClr val="tx2">
                    <a:lumMod val="40000"/>
                    <a:lumOff val="60000"/>
                  </a:schemeClr>
                </a:solidFill>
                <a:latin typeface="Elephant" pitchFamily="18" charset="0"/>
              </a:rPr>
              <a:t>detector</a:t>
            </a:r>
            <a:endParaRPr lang="en-US" sz="1400" dirty="0">
              <a:solidFill>
                <a:schemeClr val="tx2">
                  <a:lumMod val="40000"/>
                  <a:lumOff val="60000"/>
                </a:schemeClr>
              </a:solidFill>
              <a:latin typeface="Elephant" pitchFamily="18" charset="0"/>
            </a:endParaRPr>
          </a:p>
        </p:txBody>
      </p:sp>
      <p:pic>
        <p:nvPicPr>
          <p:cNvPr id="1026" name="Picture 2"/>
          <p:cNvPicPr>
            <a:picLocks noChangeAspect="1" noChangeArrowheads="1"/>
          </p:cNvPicPr>
          <p:nvPr/>
        </p:nvPicPr>
        <p:blipFill>
          <a:blip r:embed="rId5" cstate="print"/>
          <a:srcRect/>
          <a:stretch>
            <a:fillRect/>
          </a:stretch>
        </p:blipFill>
        <p:spPr bwMode="auto">
          <a:xfrm>
            <a:off x="0" y="304800"/>
            <a:ext cx="666749" cy="762000"/>
          </a:xfrm>
          <a:prstGeom prst="rect">
            <a:avLst/>
          </a:prstGeom>
          <a:ln>
            <a:noFill/>
          </a:ln>
          <a:effectLst>
            <a:softEdge rad="112500"/>
          </a:effectLst>
        </p:spPr>
      </p:pic>
      <p:sp>
        <p:nvSpPr>
          <p:cNvPr id="6" name="Rectangle 5"/>
          <p:cNvSpPr/>
          <p:nvPr/>
        </p:nvSpPr>
        <p:spPr>
          <a:xfrm>
            <a:off x="685800" y="1295400"/>
            <a:ext cx="4572000" cy="1477328"/>
          </a:xfrm>
          <a:prstGeom prst="rect">
            <a:avLst/>
          </a:prstGeom>
        </p:spPr>
        <p:txBody>
          <a:bodyPr>
            <a:spAutoFit/>
          </a:bodyPr>
          <a:lstStyle/>
          <a:p>
            <a:pPr marL="609600" indent="-609600">
              <a:buFontTx/>
              <a:buNone/>
            </a:pPr>
            <a:r>
              <a:rPr lang="en-GB" dirty="0" smtClean="0"/>
              <a:t>3- The most important factor is the local curvature of the surface.</a:t>
            </a:r>
          </a:p>
          <a:p>
            <a:pPr marL="609600" indent="-609600">
              <a:buFontTx/>
              <a:buNone/>
            </a:pPr>
            <a:r>
              <a:rPr lang="en-GB" dirty="0" smtClean="0"/>
              <a:t>           If we have a edge more secondary electron can be emitted from specific spot.</a:t>
            </a:r>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Picture 93"/>
          <p:cNvPicPr>
            <a:picLocks noChangeAspect="1" noChangeArrowheads="1"/>
          </p:cNvPicPr>
          <p:nvPr/>
        </p:nvPicPr>
        <p:blipFill>
          <a:blip r:embed="rId3" cstate="print"/>
          <a:srcRect/>
          <a:stretch>
            <a:fillRect/>
          </a:stretch>
        </p:blipFill>
        <p:spPr bwMode="auto">
          <a:xfrm>
            <a:off x="6840538" y="1844675"/>
            <a:ext cx="1828800" cy="1516063"/>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0" y="5638800"/>
            <a:ext cx="1524000" cy="1219200"/>
          </a:xfrm>
          <a:prstGeom prst="rect">
            <a:avLst/>
          </a:prstGeom>
          <a:noFill/>
          <a:ln w="9525">
            <a:noFill/>
            <a:miter lim="800000"/>
            <a:headEnd/>
            <a:tailEnd/>
          </a:ln>
        </p:spPr>
      </p:pic>
      <p:sp>
        <p:nvSpPr>
          <p:cNvPr id="10" name="TextBox 9"/>
          <p:cNvSpPr txBox="1"/>
          <p:nvPr/>
        </p:nvSpPr>
        <p:spPr>
          <a:xfrm>
            <a:off x="1752600" y="6324600"/>
            <a:ext cx="7086600" cy="307777"/>
          </a:xfrm>
          <a:prstGeom prst="rect">
            <a:avLst/>
          </a:prstGeom>
          <a:noFill/>
        </p:spPr>
        <p:txBody>
          <a:bodyPr wrap="square" rtlCol="0">
            <a:spAutoFit/>
          </a:bodyPr>
          <a:lstStyle/>
          <a:p>
            <a:r>
              <a:rPr lang="en-US" sz="1400" dirty="0" smtClean="0">
                <a:solidFill>
                  <a:schemeClr val="tx2">
                    <a:lumMod val="40000"/>
                    <a:lumOff val="60000"/>
                  </a:schemeClr>
                </a:solidFill>
                <a:latin typeface="Elephant" pitchFamily="18" charset="0"/>
              </a:rPr>
              <a:t>Introduction</a:t>
            </a:r>
            <a:r>
              <a:rPr lang="en-US" sz="1400" dirty="0" smtClean="0">
                <a:latin typeface="Elephant" pitchFamily="18" charset="0"/>
              </a:rPr>
              <a:t>   </a:t>
            </a:r>
            <a:r>
              <a:rPr lang="en-US" sz="1400" dirty="0" smtClean="0">
                <a:latin typeface="Elephant" pitchFamily="18" charset="0"/>
              </a:rPr>
              <a:t>       </a:t>
            </a:r>
            <a:r>
              <a:rPr lang="en-US" sz="1400" dirty="0" smtClean="0">
                <a:solidFill>
                  <a:schemeClr val="tx2">
                    <a:lumMod val="40000"/>
                    <a:lumOff val="60000"/>
                  </a:schemeClr>
                </a:solidFill>
                <a:latin typeface="Elephant" pitchFamily="18" charset="0"/>
              </a:rPr>
              <a:t>Secondary electron     </a:t>
            </a:r>
            <a:r>
              <a:rPr lang="en-US" sz="1400" dirty="0" smtClean="0">
                <a:solidFill>
                  <a:schemeClr val="tx2">
                    <a:lumMod val="40000"/>
                    <a:lumOff val="60000"/>
                  </a:schemeClr>
                </a:solidFill>
                <a:latin typeface="Elephant" pitchFamily="18" charset="0"/>
              </a:rPr>
              <a:t>      </a:t>
            </a:r>
            <a:r>
              <a:rPr lang="en-US" sz="1400" dirty="0" smtClean="0">
                <a:solidFill>
                  <a:srgbClr val="0070C0"/>
                </a:solidFill>
                <a:latin typeface="Elephant" pitchFamily="18" charset="0"/>
              </a:rPr>
              <a:t>secondary</a:t>
            </a:r>
            <a:r>
              <a:rPr lang="en-US" sz="1400" dirty="0" smtClean="0">
                <a:solidFill>
                  <a:schemeClr val="tx2">
                    <a:lumMod val="40000"/>
                    <a:lumOff val="60000"/>
                  </a:schemeClr>
                </a:solidFill>
                <a:latin typeface="Elephant" pitchFamily="18" charset="0"/>
              </a:rPr>
              <a:t> </a:t>
            </a:r>
            <a:r>
              <a:rPr lang="en-US" sz="1400" dirty="0" smtClean="0">
                <a:solidFill>
                  <a:srgbClr val="0070C0"/>
                </a:solidFill>
                <a:latin typeface="Elephant" pitchFamily="18" charset="0"/>
              </a:rPr>
              <a:t>electron</a:t>
            </a:r>
            <a:r>
              <a:rPr lang="en-US" sz="1400" dirty="0" smtClean="0">
                <a:solidFill>
                  <a:schemeClr val="tx2">
                    <a:lumMod val="40000"/>
                    <a:lumOff val="60000"/>
                  </a:schemeClr>
                </a:solidFill>
                <a:latin typeface="Elephant" pitchFamily="18" charset="0"/>
              </a:rPr>
              <a:t> </a:t>
            </a:r>
            <a:r>
              <a:rPr lang="en-US" sz="1400" dirty="0" smtClean="0">
                <a:solidFill>
                  <a:srgbClr val="0070C0"/>
                </a:solidFill>
                <a:latin typeface="Elephant" pitchFamily="18" charset="0"/>
              </a:rPr>
              <a:t>detector</a:t>
            </a:r>
            <a:endParaRPr lang="en-US" sz="1400" dirty="0">
              <a:solidFill>
                <a:schemeClr val="tx2">
                  <a:lumMod val="40000"/>
                  <a:lumOff val="60000"/>
                </a:schemeClr>
              </a:solidFill>
              <a:latin typeface="Elephant" pitchFamily="18" charset="0"/>
            </a:endParaRPr>
          </a:p>
        </p:txBody>
      </p:sp>
      <p:pic>
        <p:nvPicPr>
          <p:cNvPr id="1026" name="Picture 2"/>
          <p:cNvPicPr>
            <a:picLocks noChangeAspect="1" noChangeArrowheads="1"/>
          </p:cNvPicPr>
          <p:nvPr/>
        </p:nvPicPr>
        <p:blipFill>
          <a:blip r:embed="rId5" cstate="print"/>
          <a:srcRect/>
          <a:stretch>
            <a:fillRect/>
          </a:stretch>
        </p:blipFill>
        <p:spPr bwMode="auto">
          <a:xfrm>
            <a:off x="0" y="304800"/>
            <a:ext cx="666749" cy="762000"/>
          </a:xfrm>
          <a:prstGeom prst="rect">
            <a:avLst/>
          </a:prstGeom>
          <a:ln>
            <a:noFill/>
          </a:ln>
          <a:effectLst>
            <a:softEdge rad="112500"/>
          </a:effectLst>
        </p:spPr>
      </p:pic>
      <p:grpSp>
        <p:nvGrpSpPr>
          <p:cNvPr id="7" name="Group 22"/>
          <p:cNvGrpSpPr>
            <a:grpSpLocks/>
          </p:cNvGrpSpPr>
          <p:nvPr/>
        </p:nvGrpSpPr>
        <p:grpSpPr bwMode="auto">
          <a:xfrm>
            <a:off x="107950" y="4113213"/>
            <a:ext cx="4284663" cy="1763712"/>
            <a:chOff x="68" y="2183"/>
            <a:chExt cx="2699" cy="1111"/>
          </a:xfrm>
        </p:grpSpPr>
        <p:pic>
          <p:nvPicPr>
            <p:cNvPr id="8" name="Picture 4" descr="Er2Ti2O7"/>
            <p:cNvPicPr>
              <a:picLocks noChangeAspect="1" noChangeArrowheads="1"/>
            </p:cNvPicPr>
            <p:nvPr/>
          </p:nvPicPr>
          <p:blipFill>
            <a:blip r:embed="rId6" cstate="print"/>
            <a:srcRect l="26033" t="20807" r="20845" b="12546"/>
            <a:stretch>
              <a:fillRect/>
            </a:stretch>
          </p:blipFill>
          <p:spPr bwMode="auto">
            <a:xfrm>
              <a:off x="68" y="2205"/>
              <a:ext cx="1157" cy="1089"/>
            </a:xfrm>
            <a:prstGeom prst="rect">
              <a:avLst/>
            </a:prstGeom>
            <a:noFill/>
            <a:ln w="9525">
              <a:noFill/>
              <a:miter lim="800000"/>
              <a:headEnd/>
              <a:tailEnd/>
            </a:ln>
          </p:spPr>
        </p:pic>
        <p:sp>
          <p:nvSpPr>
            <p:cNvPr id="9" name="Line 5"/>
            <p:cNvSpPr>
              <a:spLocks noChangeShapeType="1"/>
            </p:cNvSpPr>
            <p:nvPr/>
          </p:nvSpPr>
          <p:spPr bwMode="auto">
            <a:xfrm flipH="1">
              <a:off x="884" y="2183"/>
              <a:ext cx="817" cy="431"/>
            </a:xfrm>
            <a:prstGeom prst="line">
              <a:avLst/>
            </a:prstGeom>
            <a:noFill/>
            <a:ln w="25400">
              <a:solidFill>
                <a:schemeClr val="accent2"/>
              </a:solidFill>
              <a:round/>
              <a:headEnd/>
              <a:tailEnd/>
            </a:ln>
          </p:spPr>
          <p:txBody>
            <a:bodyPr/>
            <a:lstStyle/>
            <a:p>
              <a:endParaRPr lang="en-US"/>
            </a:p>
          </p:txBody>
        </p:sp>
        <p:sp>
          <p:nvSpPr>
            <p:cNvPr id="11" name="Line 6"/>
            <p:cNvSpPr>
              <a:spLocks noChangeShapeType="1"/>
            </p:cNvSpPr>
            <p:nvPr/>
          </p:nvSpPr>
          <p:spPr bwMode="auto">
            <a:xfrm flipH="1" flipV="1">
              <a:off x="884" y="2727"/>
              <a:ext cx="817" cy="567"/>
            </a:xfrm>
            <a:prstGeom prst="line">
              <a:avLst/>
            </a:prstGeom>
            <a:noFill/>
            <a:ln w="25400">
              <a:solidFill>
                <a:schemeClr val="accent2"/>
              </a:solidFill>
              <a:round/>
              <a:headEnd/>
              <a:tailEnd/>
            </a:ln>
          </p:spPr>
          <p:txBody>
            <a:bodyPr/>
            <a:lstStyle/>
            <a:p>
              <a:endParaRPr lang="en-US"/>
            </a:p>
          </p:txBody>
        </p:sp>
        <p:sp>
          <p:nvSpPr>
            <p:cNvPr id="12" name="Rectangle 7"/>
            <p:cNvSpPr>
              <a:spLocks noChangeArrowheads="1"/>
            </p:cNvSpPr>
            <p:nvPr/>
          </p:nvSpPr>
          <p:spPr bwMode="auto">
            <a:xfrm>
              <a:off x="771" y="2614"/>
              <a:ext cx="113" cy="114"/>
            </a:xfrm>
            <a:prstGeom prst="rect">
              <a:avLst/>
            </a:prstGeom>
            <a:noFill/>
            <a:ln w="25400">
              <a:solidFill>
                <a:schemeClr val="accent2"/>
              </a:solidFill>
              <a:miter lim="800000"/>
              <a:headEnd/>
              <a:tailEnd/>
            </a:ln>
          </p:spPr>
          <p:txBody>
            <a:bodyPr wrap="none" anchor="ctr"/>
            <a:lstStyle/>
            <a:p>
              <a:endParaRPr lang="en-US"/>
            </a:p>
          </p:txBody>
        </p:sp>
        <p:sp>
          <p:nvSpPr>
            <p:cNvPr id="13" name="Rectangle 8"/>
            <p:cNvSpPr>
              <a:spLocks noChangeArrowheads="1"/>
            </p:cNvSpPr>
            <p:nvPr/>
          </p:nvSpPr>
          <p:spPr bwMode="auto">
            <a:xfrm>
              <a:off x="1701" y="2183"/>
              <a:ext cx="1066" cy="1111"/>
            </a:xfrm>
            <a:prstGeom prst="rect">
              <a:avLst/>
            </a:prstGeom>
            <a:solidFill>
              <a:srgbClr val="FF00FF"/>
            </a:solidFill>
            <a:ln w="9525">
              <a:noFill/>
              <a:miter lim="800000"/>
              <a:headEnd/>
              <a:tailEnd/>
            </a:ln>
          </p:spPr>
          <p:txBody>
            <a:bodyPr wrap="none" anchor="ctr"/>
            <a:lstStyle/>
            <a:p>
              <a:endParaRPr lang="en-US"/>
            </a:p>
          </p:txBody>
        </p:sp>
        <p:sp>
          <p:nvSpPr>
            <p:cNvPr id="14" name="Line 9"/>
            <p:cNvSpPr>
              <a:spLocks noChangeShapeType="1"/>
            </p:cNvSpPr>
            <p:nvPr/>
          </p:nvSpPr>
          <p:spPr bwMode="auto">
            <a:xfrm>
              <a:off x="1882" y="2183"/>
              <a:ext cx="0" cy="1111"/>
            </a:xfrm>
            <a:prstGeom prst="line">
              <a:avLst/>
            </a:prstGeom>
            <a:noFill/>
            <a:ln w="15875">
              <a:solidFill>
                <a:schemeClr val="tx1"/>
              </a:solidFill>
              <a:round/>
              <a:headEnd/>
              <a:tailEnd/>
            </a:ln>
          </p:spPr>
          <p:txBody>
            <a:bodyPr/>
            <a:lstStyle/>
            <a:p>
              <a:endParaRPr lang="en-US"/>
            </a:p>
          </p:txBody>
        </p:sp>
        <p:sp>
          <p:nvSpPr>
            <p:cNvPr id="15" name="Line 10"/>
            <p:cNvSpPr>
              <a:spLocks noChangeShapeType="1"/>
            </p:cNvSpPr>
            <p:nvPr/>
          </p:nvSpPr>
          <p:spPr bwMode="auto">
            <a:xfrm>
              <a:off x="2064" y="2183"/>
              <a:ext cx="0" cy="1111"/>
            </a:xfrm>
            <a:prstGeom prst="line">
              <a:avLst/>
            </a:prstGeom>
            <a:noFill/>
            <a:ln w="15875">
              <a:solidFill>
                <a:schemeClr val="tx1"/>
              </a:solidFill>
              <a:round/>
              <a:headEnd/>
              <a:tailEnd/>
            </a:ln>
          </p:spPr>
          <p:txBody>
            <a:bodyPr/>
            <a:lstStyle/>
            <a:p>
              <a:endParaRPr lang="en-US"/>
            </a:p>
          </p:txBody>
        </p:sp>
        <p:sp>
          <p:nvSpPr>
            <p:cNvPr id="16" name="Line 11"/>
            <p:cNvSpPr>
              <a:spLocks noChangeShapeType="1"/>
            </p:cNvSpPr>
            <p:nvPr/>
          </p:nvSpPr>
          <p:spPr bwMode="auto">
            <a:xfrm>
              <a:off x="2245" y="2183"/>
              <a:ext cx="0" cy="1111"/>
            </a:xfrm>
            <a:prstGeom prst="line">
              <a:avLst/>
            </a:prstGeom>
            <a:noFill/>
            <a:ln w="15875">
              <a:solidFill>
                <a:schemeClr val="tx1"/>
              </a:solidFill>
              <a:round/>
              <a:headEnd/>
              <a:tailEnd/>
            </a:ln>
          </p:spPr>
          <p:txBody>
            <a:bodyPr/>
            <a:lstStyle/>
            <a:p>
              <a:endParaRPr lang="en-US"/>
            </a:p>
          </p:txBody>
        </p:sp>
        <p:sp>
          <p:nvSpPr>
            <p:cNvPr id="17" name="Line 12"/>
            <p:cNvSpPr>
              <a:spLocks noChangeShapeType="1"/>
            </p:cNvSpPr>
            <p:nvPr/>
          </p:nvSpPr>
          <p:spPr bwMode="auto">
            <a:xfrm>
              <a:off x="2426" y="2183"/>
              <a:ext cx="0" cy="1111"/>
            </a:xfrm>
            <a:prstGeom prst="line">
              <a:avLst/>
            </a:prstGeom>
            <a:noFill/>
            <a:ln w="15875">
              <a:solidFill>
                <a:schemeClr val="tx1"/>
              </a:solidFill>
              <a:round/>
              <a:headEnd/>
              <a:tailEnd/>
            </a:ln>
          </p:spPr>
          <p:txBody>
            <a:bodyPr/>
            <a:lstStyle/>
            <a:p>
              <a:endParaRPr lang="en-US"/>
            </a:p>
          </p:txBody>
        </p:sp>
        <p:sp>
          <p:nvSpPr>
            <p:cNvPr id="18" name="Line 13"/>
            <p:cNvSpPr>
              <a:spLocks noChangeShapeType="1"/>
            </p:cNvSpPr>
            <p:nvPr/>
          </p:nvSpPr>
          <p:spPr bwMode="auto">
            <a:xfrm>
              <a:off x="2608" y="2183"/>
              <a:ext cx="0" cy="1111"/>
            </a:xfrm>
            <a:prstGeom prst="line">
              <a:avLst/>
            </a:prstGeom>
            <a:noFill/>
            <a:ln w="15875">
              <a:solidFill>
                <a:schemeClr val="tx1"/>
              </a:solidFill>
              <a:round/>
              <a:headEnd/>
              <a:tailEnd/>
            </a:ln>
          </p:spPr>
          <p:txBody>
            <a:bodyPr/>
            <a:lstStyle/>
            <a:p>
              <a:endParaRPr lang="en-US"/>
            </a:p>
          </p:txBody>
        </p:sp>
        <p:sp>
          <p:nvSpPr>
            <p:cNvPr id="19" name="Line 15"/>
            <p:cNvSpPr>
              <a:spLocks noChangeShapeType="1"/>
            </p:cNvSpPr>
            <p:nvPr/>
          </p:nvSpPr>
          <p:spPr bwMode="auto">
            <a:xfrm flipH="1">
              <a:off x="1701" y="2341"/>
              <a:ext cx="1066" cy="0"/>
            </a:xfrm>
            <a:prstGeom prst="line">
              <a:avLst/>
            </a:prstGeom>
            <a:noFill/>
            <a:ln w="15875">
              <a:solidFill>
                <a:schemeClr val="tx1"/>
              </a:solidFill>
              <a:round/>
              <a:headEnd/>
              <a:tailEnd/>
            </a:ln>
          </p:spPr>
          <p:txBody>
            <a:bodyPr/>
            <a:lstStyle/>
            <a:p>
              <a:endParaRPr lang="en-US"/>
            </a:p>
          </p:txBody>
        </p:sp>
        <p:sp>
          <p:nvSpPr>
            <p:cNvPr id="20" name="Line 16"/>
            <p:cNvSpPr>
              <a:spLocks noChangeShapeType="1"/>
            </p:cNvSpPr>
            <p:nvPr/>
          </p:nvSpPr>
          <p:spPr bwMode="auto">
            <a:xfrm flipH="1">
              <a:off x="1701" y="2500"/>
              <a:ext cx="1066" cy="0"/>
            </a:xfrm>
            <a:prstGeom prst="line">
              <a:avLst/>
            </a:prstGeom>
            <a:noFill/>
            <a:ln w="15875">
              <a:solidFill>
                <a:schemeClr val="tx1"/>
              </a:solidFill>
              <a:round/>
              <a:headEnd/>
              <a:tailEnd/>
            </a:ln>
          </p:spPr>
          <p:txBody>
            <a:bodyPr/>
            <a:lstStyle/>
            <a:p>
              <a:endParaRPr lang="en-US"/>
            </a:p>
          </p:txBody>
        </p:sp>
        <p:sp>
          <p:nvSpPr>
            <p:cNvPr id="21" name="Line 17"/>
            <p:cNvSpPr>
              <a:spLocks noChangeShapeType="1"/>
            </p:cNvSpPr>
            <p:nvPr/>
          </p:nvSpPr>
          <p:spPr bwMode="auto">
            <a:xfrm flipH="1">
              <a:off x="1701" y="2659"/>
              <a:ext cx="1066" cy="0"/>
            </a:xfrm>
            <a:prstGeom prst="line">
              <a:avLst/>
            </a:prstGeom>
            <a:noFill/>
            <a:ln w="15875">
              <a:solidFill>
                <a:schemeClr val="tx1"/>
              </a:solidFill>
              <a:round/>
              <a:headEnd/>
              <a:tailEnd/>
            </a:ln>
          </p:spPr>
          <p:txBody>
            <a:bodyPr/>
            <a:lstStyle/>
            <a:p>
              <a:endParaRPr lang="en-US"/>
            </a:p>
          </p:txBody>
        </p:sp>
        <p:sp>
          <p:nvSpPr>
            <p:cNvPr id="22" name="Line 18"/>
            <p:cNvSpPr>
              <a:spLocks noChangeShapeType="1"/>
            </p:cNvSpPr>
            <p:nvPr/>
          </p:nvSpPr>
          <p:spPr bwMode="auto">
            <a:xfrm flipH="1">
              <a:off x="1701" y="2818"/>
              <a:ext cx="1066" cy="0"/>
            </a:xfrm>
            <a:prstGeom prst="line">
              <a:avLst/>
            </a:prstGeom>
            <a:noFill/>
            <a:ln w="15875">
              <a:solidFill>
                <a:schemeClr val="tx1"/>
              </a:solidFill>
              <a:round/>
              <a:headEnd/>
              <a:tailEnd/>
            </a:ln>
          </p:spPr>
          <p:txBody>
            <a:bodyPr/>
            <a:lstStyle/>
            <a:p>
              <a:endParaRPr lang="en-US"/>
            </a:p>
          </p:txBody>
        </p:sp>
        <p:sp>
          <p:nvSpPr>
            <p:cNvPr id="23" name="Line 19"/>
            <p:cNvSpPr>
              <a:spLocks noChangeShapeType="1"/>
            </p:cNvSpPr>
            <p:nvPr/>
          </p:nvSpPr>
          <p:spPr bwMode="auto">
            <a:xfrm flipH="1">
              <a:off x="1701" y="2976"/>
              <a:ext cx="1066" cy="0"/>
            </a:xfrm>
            <a:prstGeom prst="line">
              <a:avLst/>
            </a:prstGeom>
            <a:noFill/>
            <a:ln w="15875">
              <a:solidFill>
                <a:schemeClr val="tx1"/>
              </a:solidFill>
              <a:round/>
              <a:headEnd/>
              <a:tailEnd/>
            </a:ln>
          </p:spPr>
          <p:txBody>
            <a:bodyPr/>
            <a:lstStyle/>
            <a:p>
              <a:endParaRPr lang="en-US"/>
            </a:p>
          </p:txBody>
        </p:sp>
        <p:sp>
          <p:nvSpPr>
            <p:cNvPr id="24" name="Line 20"/>
            <p:cNvSpPr>
              <a:spLocks noChangeShapeType="1"/>
            </p:cNvSpPr>
            <p:nvPr/>
          </p:nvSpPr>
          <p:spPr bwMode="auto">
            <a:xfrm flipH="1">
              <a:off x="1701" y="3135"/>
              <a:ext cx="1066" cy="0"/>
            </a:xfrm>
            <a:prstGeom prst="line">
              <a:avLst/>
            </a:prstGeom>
            <a:noFill/>
            <a:ln w="15875">
              <a:solidFill>
                <a:schemeClr val="tx1"/>
              </a:solidFill>
              <a:round/>
              <a:headEnd/>
              <a:tailEnd/>
            </a:ln>
          </p:spPr>
          <p:txBody>
            <a:bodyPr/>
            <a:lstStyle/>
            <a:p>
              <a:endParaRPr lang="en-US"/>
            </a:p>
          </p:txBody>
        </p:sp>
      </p:grpSp>
      <p:grpSp>
        <p:nvGrpSpPr>
          <p:cNvPr id="25" name="Group 27"/>
          <p:cNvGrpSpPr>
            <a:grpSpLocks/>
          </p:cNvGrpSpPr>
          <p:nvPr/>
        </p:nvGrpSpPr>
        <p:grpSpPr bwMode="auto">
          <a:xfrm>
            <a:off x="3348038" y="1916113"/>
            <a:ext cx="360362" cy="1136650"/>
            <a:chOff x="2109" y="1412"/>
            <a:chExt cx="227" cy="716"/>
          </a:xfrm>
        </p:grpSpPr>
        <p:sp>
          <p:nvSpPr>
            <p:cNvPr id="26" name="Rectangle 23"/>
            <p:cNvSpPr>
              <a:spLocks noChangeArrowheads="1"/>
            </p:cNvSpPr>
            <p:nvPr/>
          </p:nvSpPr>
          <p:spPr bwMode="auto">
            <a:xfrm>
              <a:off x="2109" y="1412"/>
              <a:ext cx="227" cy="522"/>
            </a:xfrm>
            <a:prstGeom prst="rect">
              <a:avLst/>
            </a:prstGeom>
            <a:solidFill>
              <a:srgbClr val="339966"/>
            </a:solidFill>
            <a:ln w="9525">
              <a:solidFill>
                <a:schemeClr val="tx1"/>
              </a:solidFill>
              <a:miter lim="800000"/>
              <a:headEnd/>
              <a:tailEnd/>
            </a:ln>
          </p:spPr>
          <p:txBody>
            <a:bodyPr wrap="none" anchor="ctr"/>
            <a:lstStyle/>
            <a:p>
              <a:endParaRPr lang="en-US"/>
            </a:p>
          </p:txBody>
        </p:sp>
        <p:sp>
          <p:nvSpPr>
            <p:cNvPr id="27" name="Line 24"/>
            <p:cNvSpPr>
              <a:spLocks noChangeShapeType="1"/>
            </p:cNvSpPr>
            <p:nvPr/>
          </p:nvSpPr>
          <p:spPr bwMode="auto">
            <a:xfrm>
              <a:off x="2109" y="1933"/>
              <a:ext cx="91" cy="159"/>
            </a:xfrm>
            <a:prstGeom prst="line">
              <a:avLst/>
            </a:prstGeom>
            <a:noFill/>
            <a:ln w="9525">
              <a:solidFill>
                <a:schemeClr val="tx1"/>
              </a:solidFill>
              <a:round/>
              <a:headEnd/>
              <a:tailEnd/>
            </a:ln>
          </p:spPr>
          <p:txBody>
            <a:bodyPr/>
            <a:lstStyle/>
            <a:p>
              <a:endParaRPr lang="en-US"/>
            </a:p>
          </p:txBody>
        </p:sp>
        <p:sp>
          <p:nvSpPr>
            <p:cNvPr id="28" name="Line 25"/>
            <p:cNvSpPr>
              <a:spLocks noChangeShapeType="1"/>
            </p:cNvSpPr>
            <p:nvPr/>
          </p:nvSpPr>
          <p:spPr bwMode="auto">
            <a:xfrm flipH="1">
              <a:off x="2245" y="1933"/>
              <a:ext cx="91" cy="159"/>
            </a:xfrm>
            <a:prstGeom prst="line">
              <a:avLst/>
            </a:prstGeom>
            <a:noFill/>
            <a:ln w="9525">
              <a:solidFill>
                <a:schemeClr val="tx1"/>
              </a:solidFill>
              <a:round/>
              <a:headEnd/>
              <a:tailEnd/>
            </a:ln>
          </p:spPr>
          <p:txBody>
            <a:bodyPr/>
            <a:lstStyle/>
            <a:p>
              <a:endParaRPr lang="en-US"/>
            </a:p>
          </p:txBody>
        </p:sp>
        <p:sp>
          <p:nvSpPr>
            <p:cNvPr id="29" name="Oval 26"/>
            <p:cNvSpPr>
              <a:spLocks noChangeArrowheads="1"/>
            </p:cNvSpPr>
            <p:nvPr/>
          </p:nvSpPr>
          <p:spPr bwMode="auto">
            <a:xfrm flipH="1" flipV="1">
              <a:off x="2194" y="2069"/>
              <a:ext cx="59" cy="59"/>
            </a:xfrm>
            <a:prstGeom prst="ellipse">
              <a:avLst/>
            </a:prstGeom>
            <a:solidFill>
              <a:schemeClr val="accent2"/>
            </a:solidFill>
            <a:ln w="9525">
              <a:solidFill>
                <a:schemeClr val="tx1"/>
              </a:solidFill>
              <a:round/>
              <a:headEnd/>
              <a:tailEnd/>
            </a:ln>
          </p:spPr>
          <p:txBody>
            <a:bodyPr wrap="none" anchor="ctr"/>
            <a:lstStyle/>
            <a:p>
              <a:endParaRPr lang="en-US"/>
            </a:p>
          </p:txBody>
        </p:sp>
      </p:grpSp>
      <p:grpSp>
        <p:nvGrpSpPr>
          <p:cNvPr id="30" name="Group 30"/>
          <p:cNvGrpSpPr>
            <a:grpSpLocks/>
          </p:cNvGrpSpPr>
          <p:nvPr/>
        </p:nvGrpSpPr>
        <p:grpSpPr bwMode="auto">
          <a:xfrm>
            <a:off x="2771775" y="3105150"/>
            <a:ext cx="720725" cy="1187450"/>
            <a:chOff x="1746" y="1956"/>
            <a:chExt cx="454" cy="748"/>
          </a:xfrm>
        </p:grpSpPr>
        <p:sp>
          <p:nvSpPr>
            <p:cNvPr id="31" name="Line 28"/>
            <p:cNvSpPr>
              <a:spLocks noChangeShapeType="1"/>
            </p:cNvSpPr>
            <p:nvPr/>
          </p:nvSpPr>
          <p:spPr bwMode="auto">
            <a:xfrm flipH="1">
              <a:off x="1791" y="1956"/>
              <a:ext cx="409" cy="703"/>
            </a:xfrm>
            <a:prstGeom prst="line">
              <a:avLst/>
            </a:prstGeom>
            <a:noFill/>
            <a:ln w="19050" cap="rnd">
              <a:solidFill>
                <a:schemeClr val="tx1"/>
              </a:solidFill>
              <a:prstDash val="sysDot"/>
              <a:round/>
              <a:headEnd/>
              <a:tailEnd/>
            </a:ln>
          </p:spPr>
          <p:txBody>
            <a:bodyPr/>
            <a:lstStyle/>
            <a:p>
              <a:endParaRPr lang="en-US"/>
            </a:p>
          </p:txBody>
        </p:sp>
        <p:sp>
          <p:nvSpPr>
            <p:cNvPr id="32" name="Oval 29"/>
            <p:cNvSpPr>
              <a:spLocks noChangeArrowheads="1"/>
            </p:cNvSpPr>
            <p:nvPr/>
          </p:nvSpPr>
          <p:spPr bwMode="auto">
            <a:xfrm>
              <a:off x="1746" y="2627"/>
              <a:ext cx="77" cy="77"/>
            </a:xfrm>
            <a:prstGeom prst="ellipse">
              <a:avLst/>
            </a:prstGeom>
            <a:solidFill>
              <a:schemeClr val="accent2"/>
            </a:solidFill>
            <a:ln w="9525">
              <a:solidFill>
                <a:schemeClr val="tx1"/>
              </a:solidFill>
              <a:round/>
              <a:headEnd/>
              <a:tailEnd/>
            </a:ln>
          </p:spPr>
          <p:txBody>
            <a:bodyPr wrap="none" anchor="ctr"/>
            <a:lstStyle/>
            <a:p>
              <a:endParaRPr lang="en-US"/>
            </a:p>
          </p:txBody>
        </p:sp>
      </p:grpSp>
      <p:grpSp>
        <p:nvGrpSpPr>
          <p:cNvPr id="33" name="Group 49"/>
          <p:cNvGrpSpPr>
            <a:grpSpLocks/>
          </p:cNvGrpSpPr>
          <p:nvPr/>
        </p:nvGrpSpPr>
        <p:grpSpPr bwMode="auto">
          <a:xfrm>
            <a:off x="3059113" y="3105150"/>
            <a:ext cx="468312" cy="1187450"/>
            <a:chOff x="1927" y="1956"/>
            <a:chExt cx="295" cy="748"/>
          </a:xfrm>
        </p:grpSpPr>
        <p:sp>
          <p:nvSpPr>
            <p:cNvPr id="34" name="Line 32"/>
            <p:cNvSpPr>
              <a:spLocks noChangeShapeType="1"/>
            </p:cNvSpPr>
            <p:nvPr/>
          </p:nvSpPr>
          <p:spPr bwMode="auto">
            <a:xfrm flipH="1">
              <a:off x="1972" y="1956"/>
              <a:ext cx="250" cy="703"/>
            </a:xfrm>
            <a:prstGeom prst="line">
              <a:avLst/>
            </a:prstGeom>
            <a:noFill/>
            <a:ln w="19050" cap="rnd">
              <a:solidFill>
                <a:schemeClr val="tx1"/>
              </a:solidFill>
              <a:prstDash val="sysDot"/>
              <a:round/>
              <a:headEnd/>
              <a:tailEnd/>
            </a:ln>
          </p:spPr>
          <p:txBody>
            <a:bodyPr/>
            <a:lstStyle/>
            <a:p>
              <a:endParaRPr lang="en-US"/>
            </a:p>
          </p:txBody>
        </p:sp>
        <p:sp>
          <p:nvSpPr>
            <p:cNvPr id="35" name="Oval 33"/>
            <p:cNvSpPr>
              <a:spLocks noChangeArrowheads="1"/>
            </p:cNvSpPr>
            <p:nvPr/>
          </p:nvSpPr>
          <p:spPr bwMode="auto">
            <a:xfrm>
              <a:off x="1927" y="2627"/>
              <a:ext cx="77" cy="77"/>
            </a:xfrm>
            <a:prstGeom prst="ellipse">
              <a:avLst/>
            </a:prstGeom>
            <a:solidFill>
              <a:schemeClr val="accent2"/>
            </a:solidFill>
            <a:ln w="9525">
              <a:solidFill>
                <a:schemeClr val="tx1"/>
              </a:solidFill>
              <a:round/>
              <a:headEnd/>
              <a:tailEnd/>
            </a:ln>
          </p:spPr>
          <p:txBody>
            <a:bodyPr wrap="none" anchor="ctr"/>
            <a:lstStyle/>
            <a:p>
              <a:endParaRPr lang="en-US"/>
            </a:p>
          </p:txBody>
        </p:sp>
      </p:grpSp>
      <p:grpSp>
        <p:nvGrpSpPr>
          <p:cNvPr id="36" name="Group 50"/>
          <p:cNvGrpSpPr>
            <a:grpSpLocks/>
          </p:cNvGrpSpPr>
          <p:nvPr/>
        </p:nvGrpSpPr>
        <p:grpSpPr bwMode="auto">
          <a:xfrm>
            <a:off x="3348038" y="3105150"/>
            <a:ext cx="179387" cy="1201738"/>
            <a:chOff x="2109" y="1956"/>
            <a:chExt cx="113" cy="757"/>
          </a:xfrm>
        </p:grpSpPr>
        <p:sp>
          <p:nvSpPr>
            <p:cNvPr id="37" name="Oval 34"/>
            <p:cNvSpPr>
              <a:spLocks noChangeArrowheads="1"/>
            </p:cNvSpPr>
            <p:nvPr/>
          </p:nvSpPr>
          <p:spPr bwMode="auto">
            <a:xfrm>
              <a:off x="2109" y="2636"/>
              <a:ext cx="77" cy="77"/>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38" name="Line 40"/>
            <p:cNvSpPr>
              <a:spLocks noChangeShapeType="1"/>
            </p:cNvSpPr>
            <p:nvPr/>
          </p:nvSpPr>
          <p:spPr bwMode="auto">
            <a:xfrm flipH="1">
              <a:off x="2154" y="1956"/>
              <a:ext cx="68" cy="680"/>
            </a:xfrm>
            <a:prstGeom prst="line">
              <a:avLst/>
            </a:prstGeom>
            <a:noFill/>
            <a:ln w="19050" cap="rnd">
              <a:solidFill>
                <a:schemeClr val="tx1"/>
              </a:solidFill>
              <a:prstDash val="sysDot"/>
              <a:round/>
              <a:headEnd/>
              <a:tailEnd/>
            </a:ln>
          </p:spPr>
          <p:txBody>
            <a:bodyPr/>
            <a:lstStyle/>
            <a:p>
              <a:endParaRPr lang="en-US"/>
            </a:p>
          </p:txBody>
        </p:sp>
      </p:grpSp>
      <p:grpSp>
        <p:nvGrpSpPr>
          <p:cNvPr id="39" name="Group 51"/>
          <p:cNvGrpSpPr>
            <a:grpSpLocks/>
          </p:cNvGrpSpPr>
          <p:nvPr/>
        </p:nvGrpSpPr>
        <p:grpSpPr bwMode="auto">
          <a:xfrm>
            <a:off x="3563938" y="3105150"/>
            <a:ext cx="193675" cy="1201738"/>
            <a:chOff x="2245" y="1956"/>
            <a:chExt cx="122" cy="757"/>
          </a:xfrm>
        </p:grpSpPr>
        <p:sp>
          <p:nvSpPr>
            <p:cNvPr id="40" name="Oval 35"/>
            <p:cNvSpPr>
              <a:spLocks noChangeArrowheads="1"/>
            </p:cNvSpPr>
            <p:nvPr/>
          </p:nvSpPr>
          <p:spPr bwMode="auto">
            <a:xfrm>
              <a:off x="2290" y="2636"/>
              <a:ext cx="77" cy="77"/>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41" name="Line 41"/>
            <p:cNvSpPr>
              <a:spLocks noChangeShapeType="1"/>
            </p:cNvSpPr>
            <p:nvPr/>
          </p:nvSpPr>
          <p:spPr bwMode="auto">
            <a:xfrm>
              <a:off x="2245" y="1956"/>
              <a:ext cx="91" cy="680"/>
            </a:xfrm>
            <a:prstGeom prst="line">
              <a:avLst/>
            </a:prstGeom>
            <a:noFill/>
            <a:ln w="19050" cap="rnd">
              <a:solidFill>
                <a:schemeClr val="tx1"/>
              </a:solidFill>
              <a:prstDash val="sysDot"/>
              <a:round/>
              <a:headEnd/>
              <a:tailEnd/>
            </a:ln>
          </p:spPr>
          <p:txBody>
            <a:bodyPr/>
            <a:lstStyle/>
            <a:p>
              <a:endParaRPr lang="en-US"/>
            </a:p>
          </p:txBody>
        </p:sp>
      </p:grpSp>
      <p:grpSp>
        <p:nvGrpSpPr>
          <p:cNvPr id="42" name="Group 52"/>
          <p:cNvGrpSpPr>
            <a:grpSpLocks/>
          </p:cNvGrpSpPr>
          <p:nvPr/>
        </p:nvGrpSpPr>
        <p:grpSpPr bwMode="auto">
          <a:xfrm>
            <a:off x="3563938" y="3105150"/>
            <a:ext cx="482600" cy="1201738"/>
            <a:chOff x="2245" y="1956"/>
            <a:chExt cx="304" cy="757"/>
          </a:xfrm>
        </p:grpSpPr>
        <p:sp>
          <p:nvSpPr>
            <p:cNvPr id="43" name="Oval 36"/>
            <p:cNvSpPr>
              <a:spLocks noChangeArrowheads="1"/>
            </p:cNvSpPr>
            <p:nvPr/>
          </p:nvSpPr>
          <p:spPr bwMode="auto">
            <a:xfrm>
              <a:off x="2472" y="2636"/>
              <a:ext cx="77" cy="77"/>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44" name="Line 42"/>
            <p:cNvSpPr>
              <a:spLocks noChangeShapeType="1"/>
            </p:cNvSpPr>
            <p:nvPr/>
          </p:nvSpPr>
          <p:spPr bwMode="auto">
            <a:xfrm>
              <a:off x="2245" y="1956"/>
              <a:ext cx="272" cy="680"/>
            </a:xfrm>
            <a:prstGeom prst="line">
              <a:avLst/>
            </a:prstGeom>
            <a:noFill/>
            <a:ln w="19050" cap="rnd">
              <a:solidFill>
                <a:schemeClr val="tx1"/>
              </a:solidFill>
              <a:prstDash val="sysDot"/>
              <a:round/>
              <a:headEnd/>
              <a:tailEnd/>
            </a:ln>
          </p:spPr>
          <p:txBody>
            <a:bodyPr/>
            <a:lstStyle/>
            <a:p>
              <a:endParaRPr lang="en-US"/>
            </a:p>
          </p:txBody>
        </p:sp>
      </p:grpSp>
      <p:grpSp>
        <p:nvGrpSpPr>
          <p:cNvPr id="45" name="Group 53"/>
          <p:cNvGrpSpPr>
            <a:grpSpLocks/>
          </p:cNvGrpSpPr>
          <p:nvPr/>
        </p:nvGrpSpPr>
        <p:grpSpPr bwMode="auto">
          <a:xfrm>
            <a:off x="3563938" y="3105150"/>
            <a:ext cx="769937" cy="1201738"/>
            <a:chOff x="2245" y="1956"/>
            <a:chExt cx="485" cy="757"/>
          </a:xfrm>
        </p:grpSpPr>
        <p:sp>
          <p:nvSpPr>
            <p:cNvPr id="46" name="Oval 37"/>
            <p:cNvSpPr>
              <a:spLocks noChangeArrowheads="1"/>
            </p:cNvSpPr>
            <p:nvPr/>
          </p:nvSpPr>
          <p:spPr bwMode="auto">
            <a:xfrm>
              <a:off x="2653" y="2636"/>
              <a:ext cx="77" cy="77"/>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47" name="Line 43"/>
            <p:cNvSpPr>
              <a:spLocks noChangeShapeType="1"/>
            </p:cNvSpPr>
            <p:nvPr/>
          </p:nvSpPr>
          <p:spPr bwMode="auto">
            <a:xfrm>
              <a:off x="2245" y="1956"/>
              <a:ext cx="454" cy="680"/>
            </a:xfrm>
            <a:prstGeom prst="line">
              <a:avLst/>
            </a:prstGeom>
            <a:noFill/>
            <a:ln w="19050" cap="rnd">
              <a:solidFill>
                <a:schemeClr val="tx1"/>
              </a:solidFill>
              <a:prstDash val="sysDot"/>
              <a:round/>
              <a:headEnd/>
              <a:tailEnd/>
            </a:ln>
          </p:spPr>
          <p:txBody>
            <a:bodyPr/>
            <a:lstStyle/>
            <a:p>
              <a:endParaRPr lang="en-US"/>
            </a:p>
          </p:txBody>
        </p:sp>
      </p:grpSp>
      <p:grpSp>
        <p:nvGrpSpPr>
          <p:cNvPr id="48" name="Group 54"/>
          <p:cNvGrpSpPr>
            <a:grpSpLocks/>
          </p:cNvGrpSpPr>
          <p:nvPr/>
        </p:nvGrpSpPr>
        <p:grpSpPr bwMode="auto">
          <a:xfrm>
            <a:off x="2771775" y="3105150"/>
            <a:ext cx="720725" cy="1454150"/>
            <a:chOff x="1746" y="1956"/>
            <a:chExt cx="454" cy="916"/>
          </a:xfrm>
        </p:grpSpPr>
        <p:sp>
          <p:nvSpPr>
            <p:cNvPr id="49" name="Oval 38"/>
            <p:cNvSpPr>
              <a:spLocks noChangeArrowheads="1"/>
            </p:cNvSpPr>
            <p:nvPr/>
          </p:nvSpPr>
          <p:spPr bwMode="auto">
            <a:xfrm>
              <a:off x="1746" y="2795"/>
              <a:ext cx="77" cy="77"/>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50" name="Line 44"/>
            <p:cNvSpPr>
              <a:spLocks noChangeShapeType="1"/>
            </p:cNvSpPr>
            <p:nvPr/>
          </p:nvSpPr>
          <p:spPr bwMode="auto">
            <a:xfrm flipH="1">
              <a:off x="1791" y="1956"/>
              <a:ext cx="409" cy="839"/>
            </a:xfrm>
            <a:prstGeom prst="line">
              <a:avLst/>
            </a:prstGeom>
            <a:noFill/>
            <a:ln w="19050" cap="rnd">
              <a:solidFill>
                <a:schemeClr val="tx1"/>
              </a:solidFill>
              <a:prstDash val="sysDot"/>
              <a:round/>
              <a:headEnd/>
              <a:tailEnd/>
            </a:ln>
          </p:spPr>
          <p:txBody>
            <a:bodyPr/>
            <a:lstStyle/>
            <a:p>
              <a:endParaRPr lang="en-US"/>
            </a:p>
          </p:txBody>
        </p:sp>
      </p:grpSp>
      <p:grpSp>
        <p:nvGrpSpPr>
          <p:cNvPr id="51" name="Group 55"/>
          <p:cNvGrpSpPr>
            <a:grpSpLocks/>
          </p:cNvGrpSpPr>
          <p:nvPr/>
        </p:nvGrpSpPr>
        <p:grpSpPr bwMode="auto">
          <a:xfrm>
            <a:off x="3059113" y="3105150"/>
            <a:ext cx="468312" cy="1454150"/>
            <a:chOff x="1927" y="1956"/>
            <a:chExt cx="295" cy="916"/>
          </a:xfrm>
        </p:grpSpPr>
        <p:sp>
          <p:nvSpPr>
            <p:cNvPr id="52" name="Oval 39"/>
            <p:cNvSpPr>
              <a:spLocks noChangeArrowheads="1"/>
            </p:cNvSpPr>
            <p:nvPr/>
          </p:nvSpPr>
          <p:spPr bwMode="auto">
            <a:xfrm>
              <a:off x="1927" y="2795"/>
              <a:ext cx="77" cy="77"/>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53" name="Line 45"/>
            <p:cNvSpPr>
              <a:spLocks noChangeShapeType="1"/>
            </p:cNvSpPr>
            <p:nvPr/>
          </p:nvSpPr>
          <p:spPr bwMode="auto">
            <a:xfrm flipH="1">
              <a:off x="1973" y="1956"/>
              <a:ext cx="249" cy="839"/>
            </a:xfrm>
            <a:prstGeom prst="line">
              <a:avLst/>
            </a:prstGeom>
            <a:noFill/>
            <a:ln w="19050" cap="rnd">
              <a:solidFill>
                <a:schemeClr val="tx1"/>
              </a:solidFill>
              <a:prstDash val="sysDot"/>
              <a:round/>
              <a:headEnd/>
              <a:tailEnd/>
            </a:ln>
          </p:spPr>
          <p:txBody>
            <a:bodyPr/>
            <a:lstStyle/>
            <a:p>
              <a:endParaRPr lang="en-US"/>
            </a:p>
          </p:txBody>
        </p:sp>
      </p:grpSp>
      <p:sp>
        <p:nvSpPr>
          <p:cNvPr id="54" name="AutoShape 56"/>
          <p:cNvSpPr>
            <a:spLocks noChangeArrowheads="1"/>
          </p:cNvSpPr>
          <p:nvPr/>
        </p:nvSpPr>
        <p:spPr bwMode="auto">
          <a:xfrm rot="2943560">
            <a:off x="5484813" y="3021013"/>
            <a:ext cx="323850" cy="349250"/>
          </a:xfrm>
          <a:prstGeom prst="can">
            <a:avLst>
              <a:gd name="adj" fmla="val 26961"/>
            </a:avLst>
          </a:prstGeom>
          <a:solidFill>
            <a:schemeClr val="accent2"/>
          </a:solidFill>
          <a:ln w="9525">
            <a:solidFill>
              <a:schemeClr val="tx1"/>
            </a:solidFill>
            <a:round/>
            <a:headEnd/>
            <a:tailEnd/>
          </a:ln>
        </p:spPr>
        <p:txBody>
          <a:bodyPr wrap="none" anchor="ctr"/>
          <a:lstStyle/>
          <a:p>
            <a:endParaRPr lang="en-US"/>
          </a:p>
        </p:txBody>
      </p:sp>
      <p:sp>
        <p:nvSpPr>
          <p:cNvPr id="55" name="Arc 59"/>
          <p:cNvSpPr>
            <a:spLocks/>
          </p:cNvSpPr>
          <p:nvPr/>
        </p:nvSpPr>
        <p:spPr bwMode="auto">
          <a:xfrm rot="11465626" flipV="1">
            <a:off x="2911475" y="3067050"/>
            <a:ext cx="2484438" cy="1260475"/>
          </a:xfrm>
          <a:custGeom>
            <a:avLst/>
            <a:gdLst>
              <a:gd name="T0" fmla="*/ 0 w 21600"/>
              <a:gd name="T1" fmla="*/ 0 h 21600"/>
              <a:gd name="T2" fmla="*/ 2484438 w 21600"/>
              <a:gd name="T3" fmla="*/ 1260475 h 21600"/>
              <a:gd name="T4" fmla="*/ 0 w 21600"/>
              <a:gd name="T5" fmla="*/ 126047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5875">
            <a:solidFill>
              <a:schemeClr val="tx1"/>
            </a:solidFill>
            <a:prstDash val="dash"/>
            <a:round/>
            <a:headEnd/>
            <a:tailEnd/>
          </a:ln>
        </p:spPr>
        <p:txBody>
          <a:bodyPr wrap="none" anchor="ctr"/>
          <a:lstStyle/>
          <a:p>
            <a:endParaRPr lang="en-US"/>
          </a:p>
        </p:txBody>
      </p:sp>
      <p:grpSp>
        <p:nvGrpSpPr>
          <p:cNvPr id="56" name="Group 78"/>
          <p:cNvGrpSpPr>
            <a:grpSpLocks/>
          </p:cNvGrpSpPr>
          <p:nvPr/>
        </p:nvGrpSpPr>
        <p:grpSpPr bwMode="auto">
          <a:xfrm>
            <a:off x="6624638" y="4149725"/>
            <a:ext cx="1692275" cy="1763713"/>
            <a:chOff x="4354" y="2659"/>
            <a:chExt cx="1066" cy="1111"/>
          </a:xfrm>
        </p:grpSpPr>
        <p:sp>
          <p:nvSpPr>
            <p:cNvPr id="57" name="Rectangle 66"/>
            <p:cNvSpPr>
              <a:spLocks noChangeArrowheads="1"/>
            </p:cNvSpPr>
            <p:nvPr/>
          </p:nvSpPr>
          <p:spPr bwMode="auto">
            <a:xfrm>
              <a:off x="4354" y="2659"/>
              <a:ext cx="1066" cy="1111"/>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58" name="Line 67"/>
            <p:cNvSpPr>
              <a:spLocks noChangeShapeType="1"/>
            </p:cNvSpPr>
            <p:nvPr/>
          </p:nvSpPr>
          <p:spPr bwMode="auto">
            <a:xfrm>
              <a:off x="4535" y="2659"/>
              <a:ext cx="0" cy="1111"/>
            </a:xfrm>
            <a:prstGeom prst="line">
              <a:avLst/>
            </a:prstGeom>
            <a:noFill/>
            <a:ln w="15875">
              <a:solidFill>
                <a:schemeClr val="tx1"/>
              </a:solidFill>
              <a:round/>
              <a:headEnd/>
              <a:tailEnd/>
            </a:ln>
          </p:spPr>
          <p:txBody>
            <a:bodyPr/>
            <a:lstStyle/>
            <a:p>
              <a:endParaRPr lang="en-US"/>
            </a:p>
          </p:txBody>
        </p:sp>
        <p:sp>
          <p:nvSpPr>
            <p:cNvPr id="59" name="Line 68"/>
            <p:cNvSpPr>
              <a:spLocks noChangeShapeType="1"/>
            </p:cNvSpPr>
            <p:nvPr/>
          </p:nvSpPr>
          <p:spPr bwMode="auto">
            <a:xfrm>
              <a:off x="4717" y="2659"/>
              <a:ext cx="0" cy="1111"/>
            </a:xfrm>
            <a:prstGeom prst="line">
              <a:avLst/>
            </a:prstGeom>
            <a:noFill/>
            <a:ln w="15875">
              <a:solidFill>
                <a:schemeClr val="tx1"/>
              </a:solidFill>
              <a:round/>
              <a:headEnd/>
              <a:tailEnd/>
            </a:ln>
          </p:spPr>
          <p:txBody>
            <a:bodyPr/>
            <a:lstStyle/>
            <a:p>
              <a:endParaRPr lang="en-US"/>
            </a:p>
          </p:txBody>
        </p:sp>
        <p:sp>
          <p:nvSpPr>
            <p:cNvPr id="60" name="Line 69"/>
            <p:cNvSpPr>
              <a:spLocks noChangeShapeType="1"/>
            </p:cNvSpPr>
            <p:nvPr/>
          </p:nvSpPr>
          <p:spPr bwMode="auto">
            <a:xfrm>
              <a:off x="4898" y="2659"/>
              <a:ext cx="0" cy="1111"/>
            </a:xfrm>
            <a:prstGeom prst="line">
              <a:avLst/>
            </a:prstGeom>
            <a:noFill/>
            <a:ln w="15875">
              <a:solidFill>
                <a:schemeClr val="tx1"/>
              </a:solidFill>
              <a:round/>
              <a:headEnd/>
              <a:tailEnd/>
            </a:ln>
          </p:spPr>
          <p:txBody>
            <a:bodyPr/>
            <a:lstStyle/>
            <a:p>
              <a:endParaRPr lang="en-US"/>
            </a:p>
          </p:txBody>
        </p:sp>
        <p:sp>
          <p:nvSpPr>
            <p:cNvPr id="61" name="Line 70"/>
            <p:cNvSpPr>
              <a:spLocks noChangeShapeType="1"/>
            </p:cNvSpPr>
            <p:nvPr/>
          </p:nvSpPr>
          <p:spPr bwMode="auto">
            <a:xfrm>
              <a:off x="5079" y="2659"/>
              <a:ext cx="0" cy="1111"/>
            </a:xfrm>
            <a:prstGeom prst="line">
              <a:avLst/>
            </a:prstGeom>
            <a:noFill/>
            <a:ln w="15875">
              <a:solidFill>
                <a:schemeClr val="tx1"/>
              </a:solidFill>
              <a:round/>
              <a:headEnd/>
              <a:tailEnd/>
            </a:ln>
          </p:spPr>
          <p:txBody>
            <a:bodyPr/>
            <a:lstStyle/>
            <a:p>
              <a:endParaRPr lang="en-US"/>
            </a:p>
          </p:txBody>
        </p:sp>
        <p:sp>
          <p:nvSpPr>
            <p:cNvPr id="62" name="Line 71"/>
            <p:cNvSpPr>
              <a:spLocks noChangeShapeType="1"/>
            </p:cNvSpPr>
            <p:nvPr/>
          </p:nvSpPr>
          <p:spPr bwMode="auto">
            <a:xfrm>
              <a:off x="5261" y="2659"/>
              <a:ext cx="0" cy="1111"/>
            </a:xfrm>
            <a:prstGeom prst="line">
              <a:avLst/>
            </a:prstGeom>
            <a:noFill/>
            <a:ln w="15875">
              <a:solidFill>
                <a:schemeClr val="tx1"/>
              </a:solidFill>
              <a:round/>
              <a:headEnd/>
              <a:tailEnd/>
            </a:ln>
          </p:spPr>
          <p:txBody>
            <a:bodyPr/>
            <a:lstStyle/>
            <a:p>
              <a:endParaRPr lang="en-US"/>
            </a:p>
          </p:txBody>
        </p:sp>
        <p:sp>
          <p:nvSpPr>
            <p:cNvPr id="63" name="Line 72"/>
            <p:cNvSpPr>
              <a:spLocks noChangeShapeType="1"/>
            </p:cNvSpPr>
            <p:nvPr/>
          </p:nvSpPr>
          <p:spPr bwMode="auto">
            <a:xfrm flipH="1">
              <a:off x="4354" y="2817"/>
              <a:ext cx="1066" cy="0"/>
            </a:xfrm>
            <a:prstGeom prst="line">
              <a:avLst/>
            </a:prstGeom>
            <a:noFill/>
            <a:ln w="15875">
              <a:solidFill>
                <a:schemeClr val="tx1"/>
              </a:solidFill>
              <a:round/>
              <a:headEnd/>
              <a:tailEnd/>
            </a:ln>
          </p:spPr>
          <p:txBody>
            <a:bodyPr/>
            <a:lstStyle/>
            <a:p>
              <a:endParaRPr lang="en-US"/>
            </a:p>
          </p:txBody>
        </p:sp>
        <p:sp>
          <p:nvSpPr>
            <p:cNvPr id="64" name="Line 73"/>
            <p:cNvSpPr>
              <a:spLocks noChangeShapeType="1"/>
            </p:cNvSpPr>
            <p:nvPr/>
          </p:nvSpPr>
          <p:spPr bwMode="auto">
            <a:xfrm flipH="1">
              <a:off x="4354" y="2976"/>
              <a:ext cx="1066" cy="0"/>
            </a:xfrm>
            <a:prstGeom prst="line">
              <a:avLst/>
            </a:prstGeom>
            <a:noFill/>
            <a:ln w="15875">
              <a:solidFill>
                <a:schemeClr val="tx1"/>
              </a:solidFill>
              <a:round/>
              <a:headEnd/>
              <a:tailEnd/>
            </a:ln>
          </p:spPr>
          <p:txBody>
            <a:bodyPr/>
            <a:lstStyle/>
            <a:p>
              <a:endParaRPr lang="en-US"/>
            </a:p>
          </p:txBody>
        </p:sp>
        <p:sp>
          <p:nvSpPr>
            <p:cNvPr id="65" name="Line 74"/>
            <p:cNvSpPr>
              <a:spLocks noChangeShapeType="1"/>
            </p:cNvSpPr>
            <p:nvPr/>
          </p:nvSpPr>
          <p:spPr bwMode="auto">
            <a:xfrm flipH="1">
              <a:off x="4354" y="3135"/>
              <a:ext cx="1066" cy="0"/>
            </a:xfrm>
            <a:prstGeom prst="line">
              <a:avLst/>
            </a:prstGeom>
            <a:noFill/>
            <a:ln w="15875">
              <a:solidFill>
                <a:schemeClr val="tx1"/>
              </a:solidFill>
              <a:round/>
              <a:headEnd/>
              <a:tailEnd/>
            </a:ln>
          </p:spPr>
          <p:txBody>
            <a:bodyPr/>
            <a:lstStyle/>
            <a:p>
              <a:endParaRPr lang="en-US"/>
            </a:p>
          </p:txBody>
        </p:sp>
        <p:sp>
          <p:nvSpPr>
            <p:cNvPr id="66" name="Line 75"/>
            <p:cNvSpPr>
              <a:spLocks noChangeShapeType="1"/>
            </p:cNvSpPr>
            <p:nvPr/>
          </p:nvSpPr>
          <p:spPr bwMode="auto">
            <a:xfrm flipH="1">
              <a:off x="4354" y="3294"/>
              <a:ext cx="1066" cy="0"/>
            </a:xfrm>
            <a:prstGeom prst="line">
              <a:avLst/>
            </a:prstGeom>
            <a:noFill/>
            <a:ln w="15875">
              <a:solidFill>
                <a:schemeClr val="tx1"/>
              </a:solidFill>
              <a:round/>
              <a:headEnd/>
              <a:tailEnd/>
            </a:ln>
          </p:spPr>
          <p:txBody>
            <a:bodyPr/>
            <a:lstStyle/>
            <a:p>
              <a:endParaRPr lang="en-US"/>
            </a:p>
          </p:txBody>
        </p:sp>
        <p:sp>
          <p:nvSpPr>
            <p:cNvPr id="67" name="Line 76"/>
            <p:cNvSpPr>
              <a:spLocks noChangeShapeType="1"/>
            </p:cNvSpPr>
            <p:nvPr/>
          </p:nvSpPr>
          <p:spPr bwMode="auto">
            <a:xfrm flipH="1">
              <a:off x="4354" y="3452"/>
              <a:ext cx="1066" cy="0"/>
            </a:xfrm>
            <a:prstGeom prst="line">
              <a:avLst/>
            </a:prstGeom>
            <a:noFill/>
            <a:ln w="15875">
              <a:solidFill>
                <a:schemeClr val="tx1"/>
              </a:solidFill>
              <a:round/>
              <a:headEnd/>
              <a:tailEnd/>
            </a:ln>
          </p:spPr>
          <p:txBody>
            <a:bodyPr/>
            <a:lstStyle/>
            <a:p>
              <a:endParaRPr lang="en-US"/>
            </a:p>
          </p:txBody>
        </p:sp>
        <p:sp>
          <p:nvSpPr>
            <p:cNvPr id="68" name="Line 77"/>
            <p:cNvSpPr>
              <a:spLocks noChangeShapeType="1"/>
            </p:cNvSpPr>
            <p:nvPr/>
          </p:nvSpPr>
          <p:spPr bwMode="auto">
            <a:xfrm flipH="1">
              <a:off x="4354" y="3611"/>
              <a:ext cx="1066" cy="0"/>
            </a:xfrm>
            <a:prstGeom prst="line">
              <a:avLst/>
            </a:prstGeom>
            <a:noFill/>
            <a:ln w="15875">
              <a:solidFill>
                <a:schemeClr val="tx1"/>
              </a:solidFill>
              <a:round/>
              <a:headEnd/>
              <a:tailEnd/>
            </a:ln>
          </p:spPr>
          <p:txBody>
            <a:bodyPr/>
            <a:lstStyle/>
            <a:p>
              <a:endParaRPr lang="en-US"/>
            </a:p>
          </p:txBody>
        </p:sp>
      </p:grpSp>
      <p:sp>
        <p:nvSpPr>
          <p:cNvPr id="69" name="Rectangle 79"/>
          <p:cNvSpPr>
            <a:spLocks noChangeArrowheads="1"/>
          </p:cNvSpPr>
          <p:nvPr/>
        </p:nvSpPr>
        <p:spPr bwMode="auto">
          <a:xfrm>
            <a:off x="6624638" y="4148138"/>
            <a:ext cx="280987" cy="252412"/>
          </a:xfrm>
          <a:prstGeom prst="rect">
            <a:avLst/>
          </a:prstGeom>
          <a:solidFill>
            <a:schemeClr val="bg2"/>
          </a:solidFill>
          <a:ln w="9525">
            <a:solidFill>
              <a:schemeClr val="tx1"/>
            </a:solidFill>
            <a:miter lim="800000"/>
            <a:headEnd/>
            <a:tailEnd/>
          </a:ln>
        </p:spPr>
        <p:txBody>
          <a:bodyPr wrap="none" anchor="ctr"/>
          <a:lstStyle/>
          <a:p>
            <a:endParaRPr lang="en-US"/>
          </a:p>
        </p:txBody>
      </p:sp>
      <p:sp>
        <p:nvSpPr>
          <p:cNvPr id="70" name="AutoShape 80"/>
          <p:cNvSpPr>
            <a:spLocks noChangeArrowheads="1"/>
          </p:cNvSpPr>
          <p:nvPr/>
        </p:nvSpPr>
        <p:spPr bwMode="auto">
          <a:xfrm>
            <a:off x="5867400" y="1484313"/>
            <a:ext cx="1981200" cy="609600"/>
          </a:xfrm>
          <a:prstGeom prst="wedgeRoundRectCallout">
            <a:avLst>
              <a:gd name="adj1" fmla="val -52644"/>
              <a:gd name="adj2" fmla="val 211718"/>
              <a:gd name="adj3" fmla="val 16667"/>
            </a:avLst>
          </a:prstGeom>
          <a:noFill/>
          <a:ln w="9525">
            <a:solidFill>
              <a:schemeClr val="tx1"/>
            </a:solidFill>
            <a:miter lim="800000"/>
            <a:headEnd/>
            <a:tailEnd/>
          </a:ln>
        </p:spPr>
        <p:txBody>
          <a:bodyPr/>
          <a:lstStyle/>
          <a:p>
            <a:pPr algn="ctr"/>
            <a:r>
              <a:rPr lang="en-GB"/>
              <a:t>156 electrons!</a:t>
            </a:r>
          </a:p>
        </p:txBody>
      </p:sp>
      <p:sp>
        <p:nvSpPr>
          <p:cNvPr id="71" name="Text Box 81"/>
          <p:cNvSpPr txBox="1">
            <a:spLocks noChangeArrowheads="1"/>
          </p:cNvSpPr>
          <p:nvPr/>
        </p:nvSpPr>
        <p:spPr bwMode="auto">
          <a:xfrm>
            <a:off x="6985000" y="3614738"/>
            <a:ext cx="962025" cy="427037"/>
          </a:xfrm>
          <a:prstGeom prst="rect">
            <a:avLst/>
          </a:prstGeom>
          <a:noFill/>
          <a:ln w="9525">
            <a:noFill/>
            <a:miter lim="800000"/>
            <a:headEnd/>
            <a:tailEnd/>
          </a:ln>
        </p:spPr>
        <p:txBody>
          <a:bodyPr wrap="none">
            <a:spAutoFit/>
          </a:bodyPr>
          <a:lstStyle/>
          <a:p>
            <a:r>
              <a:rPr lang="en-GB" sz="2200"/>
              <a:t>Image</a:t>
            </a:r>
          </a:p>
        </p:txBody>
      </p:sp>
      <p:sp>
        <p:nvSpPr>
          <p:cNvPr id="72" name="Text Box 82"/>
          <p:cNvSpPr txBox="1">
            <a:spLocks noChangeArrowheads="1"/>
          </p:cNvSpPr>
          <p:nvPr/>
        </p:nvSpPr>
        <p:spPr bwMode="auto">
          <a:xfrm>
            <a:off x="4535488" y="2425700"/>
            <a:ext cx="1241425" cy="427038"/>
          </a:xfrm>
          <a:prstGeom prst="rect">
            <a:avLst/>
          </a:prstGeom>
          <a:noFill/>
          <a:ln w="9525">
            <a:noFill/>
            <a:miter lim="800000"/>
            <a:headEnd/>
            <a:tailEnd/>
          </a:ln>
        </p:spPr>
        <p:txBody>
          <a:bodyPr wrap="none">
            <a:spAutoFit/>
          </a:bodyPr>
          <a:lstStyle/>
          <a:p>
            <a:r>
              <a:rPr lang="en-GB" sz="2200"/>
              <a:t>Detector</a:t>
            </a:r>
          </a:p>
        </p:txBody>
      </p:sp>
      <p:sp>
        <p:nvSpPr>
          <p:cNvPr id="74" name="Arc 84"/>
          <p:cNvSpPr>
            <a:spLocks/>
          </p:cNvSpPr>
          <p:nvPr/>
        </p:nvSpPr>
        <p:spPr bwMode="auto">
          <a:xfrm rot="11465626" flipV="1">
            <a:off x="3211513" y="3106738"/>
            <a:ext cx="2114550" cy="1327150"/>
          </a:xfrm>
          <a:custGeom>
            <a:avLst/>
            <a:gdLst>
              <a:gd name="T0" fmla="*/ 0 w 21600"/>
              <a:gd name="T1" fmla="*/ 0 h 21600"/>
              <a:gd name="T2" fmla="*/ 2114550 w 21600"/>
              <a:gd name="T3" fmla="*/ 1327150 h 21600"/>
              <a:gd name="T4" fmla="*/ 0 w 21600"/>
              <a:gd name="T5" fmla="*/ 132715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5875">
            <a:solidFill>
              <a:schemeClr val="tx1"/>
            </a:solidFill>
            <a:prstDash val="dash"/>
            <a:round/>
            <a:headEnd/>
            <a:tailEnd/>
          </a:ln>
        </p:spPr>
        <p:txBody>
          <a:bodyPr wrap="none" anchor="ctr"/>
          <a:lstStyle/>
          <a:p>
            <a:endParaRPr lang="en-US"/>
          </a:p>
        </p:txBody>
      </p:sp>
      <p:sp>
        <p:nvSpPr>
          <p:cNvPr id="75" name="AutoShape 85"/>
          <p:cNvSpPr>
            <a:spLocks noChangeArrowheads="1"/>
          </p:cNvSpPr>
          <p:nvPr/>
        </p:nvSpPr>
        <p:spPr bwMode="auto">
          <a:xfrm>
            <a:off x="5867400" y="1557338"/>
            <a:ext cx="1981200" cy="609600"/>
          </a:xfrm>
          <a:prstGeom prst="wedgeRoundRectCallout">
            <a:avLst>
              <a:gd name="adj1" fmla="val -52644"/>
              <a:gd name="adj2" fmla="val 211718"/>
              <a:gd name="adj3" fmla="val 16667"/>
            </a:avLst>
          </a:prstGeom>
          <a:noFill/>
          <a:ln w="9525">
            <a:solidFill>
              <a:schemeClr val="tx1"/>
            </a:solidFill>
            <a:miter lim="800000"/>
            <a:headEnd/>
            <a:tailEnd/>
          </a:ln>
        </p:spPr>
        <p:txBody>
          <a:bodyPr/>
          <a:lstStyle/>
          <a:p>
            <a:pPr algn="ctr"/>
            <a:r>
              <a:rPr lang="en-GB"/>
              <a:t>288 electrons!</a:t>
            </a:r>
          </a:p>
        </p:txBody>
      </p:sp>
      <p:sp>
        <p:nvSpPr>
          <p:cNvPr id="76" name="Rectangle 86"/>
          <p:cNvSpPr>
            <a:spLocks noChangeArrowheads="1"/>
          </p:cNvSpPr>
          <p:nvPr/>
        </p:nvSpPr>
        <p:spPr bwMode="auto">
          <a:xfrm>
            <a:off x="6911975" y="4149725"/>
            <a:ext cx="280988" cy="252413"/>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77" name="Rectangle 88"/>
          <p:cNvSpPr>
            <a:spLocks noChangeArrowheads="1"/>
          </p:cNvSpPr>
          <p:nvPr/>
        </p:nvSpPr>
        <p:spPr bwMode="auto">
          <a:xfrm>
            <a:off x="7207250" y="4149725"/>
            <a:ext cx="280988" cy="252413"/>
          </a:xfrm>
          <a:prstGeom prst="rect">
            <a:avLst/>
          </a:prstGeom>
          <a:solidFill>
            <a:srgbClr val="777777"/>
          </a:solidFill>
          <a:ln w="9525">
            <a:solidFill>
              <a:schemeClr val="tx1"/>
            </a:solidFill>
            <a:miter lim="800000"/>
            <a:headEnd/>
            <a:tailEnd/>
          </a:ln>
        </p:spPr>
        <p:txBody>
          <a:bodyPr wrap="none" anchor="ctr"/>
          <a:lstStyle/>
          <a:p>
            <a:endParaRPr lang="en-US"/>
          </a:p>
        </p:txBody>
      </p:sp>
      <p:sp>
        <p:nvSpPr>
          <p:cNvPr id="78" name="Rectangle 89"/>
          <p:cNvSpPr>
            <a:spLocks noChangeArrowheads="1"/>
          </p:cNvSpPr>
          <p:nvPr/>
        </p:nvSpPr>
        <p:spPr bwMode="auto">
          <a:xfrm>
            <a:off x="7775575" y="4149725"/>
            <a:ext cx="280988" cy="252413"/>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79" name="Rectangle 90"/>
          <p:cNvSpPr>
            <a:spLocks noChangeArrowheads="1"/>
          </p:cNvSpPr>
          <p:nvPr/>
        </p:nvSpPr>
        <p:spPr bwMode="auto">
          <a:xfrm>
            <a:off x="8070850" y="4149725"/>
            <a:ext cx="246063" cy="252413"/>
          </a:xfrm>
          <a:prstGeom prst="rect">
            <a:avLst/>
          </a:prstGeom>
          <a:solidFill>
            <a:srgbClr val="000000"/>
          </a:solidFill>
          <a:ln w="9525">
            <a:solidFill>
              <a:schemeClr val="tx1"/>
            </a:solidFill>
            <a:miter lim="800000"/>
            <a:headEnd/>
            <a:tailEnd/>
          </a:ln>
        </p:spPr>
        <p:txBody>
          <a:bodyPr wrap="none" anchor="ctr"/>
          <a:lstStyle/>
          <a:p>
            <a:endParaRPr lang="en-US"/>
          </a:p>
        </p:txBody>
      </p:sp>
      <p:sp>
        <p:nvSpPr>
          <p:cNvPr id="80" name="Rectangle 91"/>
          <p:cNvSpPr>
            <a:spLocks noChangeArrowheads="1"/>
          </p:cNvSpPr>
          <p:nvPr/>
        </p:nvSpPr>
        <p:spPr bwMode="auto">
          <a:xfrm>
            <a:off x="6624638" y="4400550"/>
            <a:ext cx="280987" cy="252413"/>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81" name="Rectangle 92"/>
          <p:cNvSpPr>
            <a:spLocks noChangeArrowheads="1"/>
          </p:cNvSpPr>
          <p:nvPr/>
        </p:nvSpPr>
        <p:spPr bwMode="auto">
          <a:xfrm>
            <a:off x="6911975" y="4400550"/>
            <a:ext cx="280988" cy="252413"/>
          </a:xfrm>
          <a:prstGeom prst="rect">
            <a:avLst/>
          </a:prstGeom>
          <a:solidFill>
            <a:srgbClr val="777777"/>
          </a:solidFill>
          <a:ln w="9525">
            <a:solidFill>
              <a:schemeClr val="tx1"/>
            </a:solidFill>
            <a:miter lim="800000"/>
            <a:headEnd/>
            <a:tailEnd/>
          </a:ln>
        </p:spPr>
        <p:txBody>
          <a:bodyPr wrap="none" anchor="ctr"/>
          <a:lstStyle/>
          <a:p>
            <a:endParaRPr lang="en-US"/>
          </a:p>
        </p:txBody>
      </p:sp>
      <p:sp>
        <p:nvSpPr>
          <p:cNvPr id="83" name="Line 94"/>
          <p:cNvSpPr>
            <a:spLocks noChangeShapeType="1"/>
          </p:cNvSpPr>
          <p:nvPr/>
        </p:nvSpPr>
        <p:spPr bwMode="auto">
          <a:xfrm flipV="1">
            <a:off x="5976938" y="3105150"/>
            <a:ext cx="647700" cy="106363"/>
          </a:xfrm>
          <a:prstGeom prst="line">
            <a:avLst/>
          </a:prstGeom>
          <a:noFill/>
          <a:ln w="25400">
            <a:solidFill>
              <a:schemeClr val="tx1"/>
            </a:solidFill>
            <a:round/>
            <a:headEnd/>
            <a:tailEnd type="arrow" w="med" len="med"/>
          </a:ln>
        </p:spPr>
        <p:txBody>
          <a:bodyPr/>
          <a:lstStyle/>
          <a:p>
            <a:endParaRPr lang="en-US"/>
          </a:p>
        </p:txBody>
      </p:sp>
      <p:sp>
        <p:nvSpPr>
          <p:cNvPr id="84" name="Line 95"/>
          <p:cNvSpPr>
            <a:spLocks noChangeShapeType="1"/>
          </p:cNvSpPr>
          <p:nvPr/>
        </p:nvSpPr>
        <p:spPr bwMode="auto">
          <a:xfrm flipH="1">
            <a:off x="7920038" y="3213100"/>
            <a:ext cx="107950" cy="684213"/>
          </a:xfrm>
          <a:prstGeom prst="line">
            <a:avLst/>
          </a:prstGeom>
          <a:noFill/>
          <a:ln w="25400">
            <a:solidFill>
              <a:schemeClr val="tx1"/>
            </a:solidFill>
            <a:round/>
            <a:headEnd/>
            <a:tailEnd type="arrow" w="med" len="med"/>
          </a:ln>
        </p:spPr>
        <p:txBody>
          <a:bodyPr/>
          <a:lstStyle/>
          <a:p>
            <a:endParaRPr lang="en-US"/>
          </a:p>
        </p:txBody>
      </p:sp>
      <p:sp>
        <p:nvSpPr>
          <p:cNvPr id="86" name="TextBox 85"/>
          <p:cNvSpPr txBox="1"/>
          <p:nvPr/>
        </p:nvSpPr>
        <p:spPr>
          <a:xfrm>
            <a:off x="609600" y="1219200"/>
            <a:ext cx="3585725" cy="461665"/>
          </a:xfrm>
          <a:prstGeom prst="rect">
            <a:avLst/>
          </a:prstGeom>
          <a:noFill/>
        </p:spPr>
        <p:txBody>
          <a:bodyPr wrap="none" rtlCol="0">
            <a:spAutoFit/>
          </a:bodyPr>
          <a:lstStyle/>
          <a:p>
            <a:r>
              <a:rPr lang="en-US" sz="2400" dirty="0" smtClean="0"/>
              <a:t>How do we get an image?!</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30"/>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55"/>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7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33"/>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75"/>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74"/>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nodeType="clickEffect">
                                  <p:stCondLst>
                                    <p:cond delay="0"/>
                                  </p:stCondLst>
                                  <p:childTnLst>
                                    <p:set>
                                      <p:cBhvr>
                                        <p:cTn id="62" dur="1" fill="hold">
                                          <p:stCondLst>
                                            <p:cond delay="0"/>
                                          </p:stCondLst>
                                        </p:cTn>
                                        <p:tgtEl>
                                          <p:spTgt spid="36"/>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nodeType="clickEffect">
                                  <p:stCondLst>
                                    <p:cond delay="0"/>
                                  </p:stCondLst>
                                  <p:childTnLst>
                                    <p:set>
                                      <p:cBhvr>
                                        <p:cTn id="70" dur="1" fill="hold">
                                          <p:stCondLst>
                                            <p:cond delay="0"/>
                                          </p:stCondLst>
                                        </p:cTn>
                                        <p:tgtEl>
                                          <p:spTgt spid="39"/>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4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78"/>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nodeType="clickEffect">
                                  <p:stCondLst>
                                    <p:cond delay="0"/>
                                  </p:stCondLst>
                                  <p:childTnLst>
                                    <p:set>
                                      <p:cBhvr>
                                        <p:cTn id="82" dur="1" fill="hold">
                                          <p:stCondLst>
                                            <p:cond delay="0"/>
                                          </p:stCondLst>
                                        </p:cTn>
                                        <p:tgtEl>
                                          <p:spTgt spid="42"/>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45"/>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79"/>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xit" presetSubtype="0" fill="hold" nodeType="clickEffect">
                                  <p:stCondLst>
                                    <p:cond delay="0"/>
                                  </p:stCondLst>
                                  <p:childTnLst>
                                    <p:set>
                                      <p:cBhvr>
                                        <p:cTn id="94" dur="1" fill="hold">
                                          <p:stCondLst>
                                            <p:cond delay="0"/>
                                          </p:stCondLst>
                                        </p:cTn>
                                        <p:tgtEl>
                                          <p:spTgt spid="45"/>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48"/>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80"/>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xit" presetSubtype="0" fill="hold" nodeType="clickEffect">
                                  <p:stCondLst>
                                    <p:cond delay="0"/>
                                  </p:stCondLst>
                                  <p:childTnLst>
                                    <p:set>
                                      <p:cBhvr>
                                        <p:cTn id="106" dur="1" fill="hold">
                                          <p:stCondLst>
                                            <p:cond delay="0"/>
                                          </p:stCondLst>
                                        </p:cTn>
                                        <p:tgtEl>
                                          <p:spTgt spid="48"/>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51"/>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xit" presetSubtype="0" fill="hold" nodeType="clickEffect">
                                  <p:stCondLst>
                                    <p:cond delay="0"/>
                                  </p:stCondLst>
                                  <p:childTnLst>
                                    <p:set>
                                      <p:cBhvr>
                                        <p:cTn id="114" dur="1" fill="hold">
                                          <p:stCondLst>
                                            <p:cond delay="0"/>
                                          </p:stCondLst>
                                        </p:cTn>
                                        <p:tgtEl>
                                          <p:spTgt spid="51"/>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5" grpId="1" animBg="1"/>
      <p:bldP spid="69" grpId="0" animBg="1"/>
      <p:bldP spid="70" grpId="0" animBg="1"/>
      <p:bldP spid="70" grpId="1" animBg="1"/>
      <p:bldP spid="74" grpId="0" animBg="1"/>
      <p:bldP spid="74" grpId="1" animBg="1"/>
      <p:bldP spid="75" grpId="0" animBg="1"/>
      <p:bldP spid="75" grpId="1" animBg="1"/>
      <p:bldP spid="76" grpId="0" animBg="1"/>
      <p:bldP spid="77" grpId="0" animBg="1"/>
      <p:bldP spid="78" grpId="0" animBg="1"/>
      <p:bldP spid="79" grpId="0" animBg="1"/>
      <p:bldP spid="80" grpId="0" animBg="1"/>
      <p:bldP spid="8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srcRect/>
          <a:stretch>
            <a:fillRect/>
          </a:stretch>
        </p:blipFill>
        <p:spPr bwMode="auto">
          <a:xfrm>
            <a:off x="0" y="5638800"/>
            <a:ext cx="1524000" cy="1219200"/>
          </a:xfrm>
          <a:prstGeom prst="rect">
            <a:avLst/>
          </a:prstGeom>
          <a:noFill/>
          <a:ln w="9525">
            <a:noFill/>
            <a:miter lim="800000"/>
            <a:headEnd/>
            <a:tailEnd/>
          </a:ln>
        </p:spPr>
      </p:pic>
      <p:sp>
        <p:nvSpPr>
          <p:cNvPr id="10" name="TextBox 9"/>
          <p:cNvSpPr txBox="1"/>
          <p:nvPr/>
        </p:nvSpPr>
        <p:spPr>
          <a:xfrm>
            <a:off x="1752600" y="6324600"/>
            <a:ext cx="7086600" cy="307777"/>
          </a:xfrm>
          <a:prstGeom prst="rect">
            <a:avLst/>
          </a:prstGeom>
          <a:noFill/>
        </p:spPr>
        <p:txBody>
          <a:bodyPr wrap="square" rtlCol="0">
            <a:spAutoFit/>
          </a:bodyPr>
          <a:lstStyle/>
          <a:p>
            <a:r>
              <a:rPr lang="en-US" sz="1400" dirty="0" smtClean="0">
                <a:solidFill>
                  <a:schemeClr val="tx2">
                    <a:lumMod val="40000"/>
                    <a:lumOff val="60000"/>
                  </a:schemeClr>
                </a:solidFill>
                <a:latin typeface="Elephant" pitchFamily="18" charset="0"/>
              </a:rPr>
              <a:t>Introduction</a:t>
            </a:r>
            <a:r>
              <a:rPr lang="en-US" sz="1400" dirty="0" smtClean="0">
                <a:latin typeface="Elephant" pitchFamily="18" charset="0"/>
              </a:rPr>
              <a:t>    </a:t>
            </a:r>
            <a:r>
              <a:rPr lang="en-US" sz="1400" dirty="0" smtClean="0">
                <a:latin typeface="Elephant" pitchFamily="18" charset="0"/>
              </a:rPr>
              <a:t>      </a:t>
            </a:r>
            <a:r>
              <a:rPr lang="en-US" sz="1400" dirty="0" smtClean="0">
                <a:solidFill>
                  <a:schemeClr val="tx2">
                    <a:lumMod val="40000"/>
                    <a:lumOff val="60000"/>
                  </a:schemeClr>
                </a:solidFill>
                <a:latin typeface="Elephant" pitchFamily="18" charset="0"/>
              </a:rPr>
              <a:t>Secondary electron      </a:t>
            </a:r>
            <a:r>
              <a:rPr lang="en-US" sz="1400" dirty="0" smtClean="0">
                <a:solidFill>
                  <a:schemeClr val="tx2">
                    <a:lumMod val="40000"/>
                    <a:lumOff val="60000"/>
                  </a:schemeClr>
                </a:solidFill>
                <a:latin typeface="Elephant" pitchFamily="18" charset="0"/>
              </a:rPr>
              <a:t>    </a:t>
            </a:r>
            <a:r>
              <a:rPr lang="en-US" sz="1400" dirty="0" smtClean="0">
                <a:solidFill>
                  <a:srgbClr val="0070C0"/>
                </a:solidFill>
                <a:latin typeface="Elephant" pitchFamily="18" charset="0"/>
              </a:rPr>
              <a:t>secondary</a:t>
            </a:r>
            <a:r>
              <a:rPr lang="en-US" sz="1400" dirty="0" smtClean="0">
                <a:solidFill>
                  <a:schemeClr val="tx2">
                    <a:lumMod val="40000"/>
                    <a:lumOff val="60000"/>
                  </a:schemeClr>
                </a:solidFill>
                <a:latin typeface="Elephant" pitchFamily="18" charset="0"/>
              </a:rPr>
              <a:t> </a:t>
            </a:r>
            <a:r>
              <a:rPr lang="en-US" sz="1400" dirty="0" smtClean="0">
                <a:solidFill>
                  <a:srgbClr val="0070C0"/>
                </a:solidFill>
                <a:latin typeface="Elephant" pitchFamily="18" charset="0"/>
              </a:rPr>
              <a:t>electron</a:t>
            </a:r>
            <a:r>
              <a:rPr lang="en-US" sz="1400" dirty="0" smtClean="0">
                <a:solidFill>
                  <a:schemeClr val="tx2">
                    <a:lumMod val="40000"/>
                    <a:lumOff val="60000"/>
                  </a:schemeClr>
                </a:solidFill>
                <a:latin typeface="Elephant" pitchFamily="18" charset="0"/>
              </a:rPr>
              <a:t> </a:t>
            </a:r>
            <a:r>
              <a:rPr lang="en-US" sz="1400" dirty="0" smtClean="0">
                <a:solidFill>
                  <a:srgbClr val="0070C0"/>
                </a:solidFill>
                <a:latin typeface="Elephant" pitchFamily="18" charset="0"/>
              </a:rPr>
              <a:t>detector</a:t>
            </a:r>
            <a:endParaRPr lang="en-US" sz="1400" dirty="0">
              <a:solidFill>
                <a:schemeClr val="tx2">
                  <a:lumMod val="40000"/>
                  <a:lumOff val="60000"/>
                </a:schemeClr>
              </a:solidFill>
              <a:latin typeface="Elephant" pitchFamily="18" charset="0"/>
            </a:endParaRPr>
          </a:p>
        </p:txBody>
      </p:sp>
      <p:pic>
        <p:nvPicPr>
          <p:cNvPr id="1026" name="Picture 2"/>
          <p:cNvPicPr>
            <a:picLocks noChangeAspect="1" noChangeArrowheads="1"/>
          </p:cNvPicPr>
          <p:nvPr/>
        </p:nvPicPr>
        <p:blipFill>
          <a:blip r:embed="rId4" cstate="print"/>
          <a:srcRect/>
          <a:stretch>
            <a:fillRect/>
          </a:stretch>
        </p:blipFill>
        <p:spPr bwMode="auto">
          <a:xfrm>
            <a:off x="0" y="304800"/>
            <a:ext cx="666749" cy="762000"/>
          </a:xfrm>
          <a:prstGeom prst="rect">
            <a:avLst/>
          </a:prstGeom>
          <a:ln>
            <a:noFill/>
          </a:ln>
          <a:effectLst>
            <a:softEdge rad="112500"/>
          </a:effectLst>
        </p:spPr>
      </p:pic>
      <p:pic>
        <p:nvPicPr>
          <p:cNvPr id="3075" name="Picture 3"/>
          <p:cNvPicPr>
            <a:picLocks noChangeAspect="1" noChangeArrowheads="1"/>
          </p:cNvPicPr>
          <p:nvPr/>
        </p:nvPicPr>
        <p:blipFill>
          <a:blip r:embed="rId5" cstate="print"/>
          <a:srcRect/>
          <a:stretch>
            <a:fillRect/>
          </a:stretch>
        </p:blipFill>
        <p:spPr bwMode="auto">
          <a:xfrm>
            <a:off x="3990975" y="1066800"/>
            <a:ext cx="5153025" cy="4274143"/>
          </a:xfrm>
          <a:prstGeom prst="rect">
            <a:avLst/>
          </a:prstGeom>
          <a:noFill/>
          <a:ln w="9525">
            <a:noFill/>
            <a:miter lim="800000"/>
            <a:headEnd/>
            <a:tailEnd/>
          </a:ln>
        </p:spPr>
      </p:pic>
      <p:sp>
        <p:nvSpPr>
          <p:cNvPr id="8" name="TextBox 7"/>
          <p:cNvSpPr txBox="1"/>
          <p:nvPr/>
        </p:nvSpPr>
        <p:spPr>
          <a:xfrm>
            <a:off x="304800" y="2021681"/>
            <a:ext cx="3962400" cy="3693319"/>
          </a:xfrm>
          <a:prstGeom prst="rect">
            <a:avLst/>
          </a:prstGeom>
          <a:noFill/>
        </p:spPr>
        <p:txBody>
          <a:bodyPr wrap="square" rtlCol="0">
            <a:spAutoFit/>
          </a:bodyPr>
          <a:lstStyle/>
          <a:p>
            <a:r>
              <a:rPr lang="en-US" dirty="0" smtClean="0"/>
              <a:t>• Secondary electrons (SE) are attracted to Faraday cage because      of its positive charge.</a:t>
            </a:r>
          </a:p>
          <a:p>
            <a:endParaRPr lang="en-US" dirty="0" smtClean="0"/>
          </a:p>
          <a:p>
            <a:r>
              <a:rPr lang="en-US" dirty="0" smtClean="0"/>
              <a:t>• Detector surface inside faraday cage (+12kV) accelerates electrons.</a:t>
            </a:r>
          </a:p>
          <a:p>
            <a:endParaRPr lang="en-US" dirty="0" smtClean="0"/>
          </a:p>
          <a:p>
            <a:r>
              <a:rPr lang="en-US" dirty="0" smtClean="0"/>
              <a:t>• </a:t>
            </a:r>
            <a:r>
              <a:rPr lang="en-US" dirty="0" err="1" smtClean="0"/>
              <a:t>Scintillator</a:t>
            </a:r>
            <a:r>
              <a:rPr lang="en-US" dirty="0" smtClean="0"/>
              <a:t> layer gives off photons when struck by electrons.</a:t>
            </a:r>
          </a:p>
          <a:p>
            <a:endParaRPr lang="en-US" dirty="0" smtClean="0"/>
          </a:p>
          <a:p>
            <a:r>
              <a:rPr lang="en-US" dirty="0" smtClean="0"/>
              <a:t>• Light travels down the light tube (LG) and hits photocathode and converted back to electrons.</a:t>
            </a:r>
            <a:endParaRPr lang="en-US" dirty="0"/>
          </a:p>
        </p:txBody>
      </p:sp>
      <p:sp>
        <p:nvSpPr>
          <p:cNvPr id="9" name="TextBox 8"/>
          <p:cNvSpPr txBox="1"/>
          <p:nvPr/>
        </p:nvSpPr>
        <p:spPr>
          <a:xfrm>
            <a:off x="228600" y="1143000"/>
            <a:ext cx="3869906" cy="461665"/>
          </a:xfrm>
          <a:prstGeom prst="rect">
            <a:avLst/>
          </a:prstGeom>
          <a:noFill/>
        </p:spPr>
        <p:txBody>
          <a:bodyPr wrap="none" rtlCol="0">
            <a:spAutoFit/>
          </a:bodyPr>
          <a:lstStyle/>
          <a:p>
            <a:r>
              <a:rPr lang="en-US" sz="2400" dirty="0" smtClean="0"/>
              <a:t>Everhart-</a:t>
            </a:r>
            <a:r>
              <a:rPr lang="en-US" sz="2400" dirty="0" err="1" smtClean="0"/>
              <a:t>Thornley</a:t>
            </a:r>
            <a:r>
              <a:rPr lang="en-US" sz="2400" dirty="0" smtClean="0"/>
              <a:t> Detector</a:t>
            </a:r>
            <a:endParaRPr lang="en-US"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srcRect/>
          <a:stretch>
            <a:fillRect/>
          </a:stretch>
        </p:blipFill>
        <p:spPr bwMode="auto">
          <a:xfrm>
            <a:off x="0" y="5638800"/>
            <a:ext cx="1524000" cy="1219200"/>
          </a:xfrm>
          <a:prstGeom prst="rect">
            <a:avLst/>
          </a:prstGeom>
          <a:noFill/>
          <a:ln w="9525">
            <a:noFill/>
            <a:miter lim="800000"/>
            <a:headEnd/>
            <a:tailEnd/>
          </a:ln>
        </p:spPr>
      </p:pic>
      <p:sp>
        <p:nvSpPr>
          <p:cNvPr id="10" name="TextBox 9"/>
          <p:cNvSpPr txBox="1"/>
          <p:nvPr/>
        </p:nvSpPr>
        <p:spPr>
          <a:xfrm>
            <a:off x="1752600" y="6324600"/>
            <a:ext cx="7086600" cy="307777"/>
          </a:xfrm>
          <a:prstGeom prst="rect">
            <a:avLst/>
          </a:prstGeom>
          <a:noFill/>
        </p:spPr>
        <p:txBody>
          <a:bodyPr wrap="square" rtlCol="0">
            <a:spAutoFit/>
          </a:bodyPr>
          <a:lstStyle/>
          <a:p>
            <a:r>
              <a:rPr lang="en-US" sz="1400" dirty="0" smtClean="0">
                <a:solidFill>
                  <a:schemeClr val="tx2">
                    <a:lumMod val="40000"/>
                    <a:lumOff val="60000"/>
                  </a:schemeClr>
                </a:solidFill>
                <a:latin typeface="Elephant" pitchFamily="18" charset="0"/>
              </a:rPr>
              <a:t>Introduction</a:t>
            </a:r>
            <a:r>
              <a:rPr lang="en-US" sz="1400" dirty="0" smtClean="0">
                <a:latin typeface="Elephant" pitchFamily="18" charset="0"/>
              </a:rPr>
              <a:t>   </a:t>
            </a:r>
            <a:r>
              <a:rPr lang="en-US" sz="1400" dirty="0" smtClean="0">
                <a:latin typeface="Elephant" pitchFamily="18" charset="0"/>
              </a:rPr>
              <a:t>        </a:t>
            </a:r>
            <a:r>
              <a:rPr lang="en-US" sz="1400" dirty="0" smtClean="0">
                <a:solidFill>
                  <a:schemeClr val="tx2">
                    <a:lumMod val="40000"/>
                    <a:lumOff val="60000"/>
                  </a:schemeClr>
                </a:solidFill>
                <a:latin typeface="Elephant" pitchFamily="18" charset="0"/>
              </a:rPr>
              <a:t>Secondary electron    </a:t>
            </a:r>
            <a:r>
              <a:rPr lang="en-US" sz="1400" dirty="0" smtClean="0">
                <a:solidFill>
                  <a:schemeClr val="tx2">
                    <a:lumMod val="40000"/>
                    <a:lumOff val="60000"/>
                  </a:schemeClr>
                </a:solidFill>
                <a:latin typeface="Elephant" pitchFamily="18" charset="0"/>
              </a:rPr>
              <a:t>       </a:t>
            </a:r>
            <a:r>
              <a:rPr lang="en-US" sz="1400" dirty="0" smtClean="0">
                <a:solidFill>
                  <a:srgbClr val="0070C0"/>
                </a:solidFill>
                <a:latin typeface="Elephant" pitchFamily="18" charset="0"/>
              </a:rPr>
              <a:t>secondary</a:t>
            </a:r>
            <a:r>
              <a:rPr lang="en-US" sz="1400" dirty="0" smtClean="0">
                <a:solidFill>
                  <a:schemeClr val="tx2">
                    <a:lumMod val="40000"/>
                    <a:lumOff val="60000"/>
                  </a:schemeClr>
                </a:solidFill>
                <a:latin typeface="Elephant" pitchFamily="18" charset="0"/>
              </a:rPr>
              <a:t> </a:t>
            </a:r>
            <a:r>
              <a:rPr lang="en-US" sz="1400" dirty="0" smtClean="0">
                <a:solidFill>
                  <a:srgbClr val="0070C0"/>
                </a:solidFill>
                <a:latin typeface="Elephant" pitchFamily="18" charset="0"/>
              </a:rPr>
              <a:t>electron</a:t>
            </a:r>
            <a:r>
              <a:rPr lang="en-US" sz="1400" dirty="0" smtClean="0">
                <a:solidFill>
                  <a:schemeClr val="tx2">
                    <a:lumMod val="40000"/>
                    <a:lumOff val="60000"/>
                  </a:schemeClr>
                </a:solidFill>
                <a:latin typeface="Elephant" pitchFamily="18" charset="0"/>
              </a:rPr>
              <a:t> </a:t>
            </a:r>
            <a:r>
              <a:rPr lang="en-US" sz="1400" dirty="0" smtClean="0">
                <a:solidFill>
                  <a:srgbClr val="0070C0"/>
                </a:solidFill>
                <a:latin typeface="Elephant" pitchFamily="18" charset="0"/>
              </a:rPr>
              <a:t>detector</a:t>
            </a:r>
            <a:endParaRPr lang="en-US" sz="1400" dirty="0">
              <a:solidFill>
                <a:schemeClr val="tx2">
                  <a:lumMod val="40000"/>
                  <a:lumOff val="60000"/>
                </a:schemeClr>
              </a:solidFill>
              <a:latin typeface="Elephant" pitchFamily="18" charset="0"/>
            </a:endParaRPr>
          </a:p>
        </p:txBody>
      </p:sp>
      <p:pic>
        <p:nvPicPr>
          <p:cNvPr id="1026" name="Picture 2"/>
          <p:cNvPicPr>
            <a:picLocks noChangeAspect="1" noChangeArrowheads="1"/>
          </p:cNvPicPr>
          <p:nvPr/>
        </p:nvPicPr>
        <p:blipFill>
          <a:blip r:embed="rId4" cstate="print"/>
          <a:srcRect/>
          <a:stretch>
            <a:fillRect/>
          </a:stretch>
        </p:blipFill>
        <p:spPr bwMode="auto">
          <a:xfrm>
            <a:off x="0" y="304800"/>
            <a:ext cx="666749" cy="762000"/>
          </a:xfrm>
          <a:prstGeom prst="rect">
            <a:avLst/>
          </a:prstGeom>
          <a:ln>
            <a:noFill/>
          </a:ln>
          <a:effectLst>
            <a:softEdge rad="112500"/>
          </a:effectLst>
        </p:spPr>
      </p:pic>
      <p:pic>
        <p:nvPicPr>
          <p:cNvPr id="2" name="Picture 2"/>
          <p:cNvPicPr>
            <a:picLocks noChangeAspect="1" noChangeArrowheads="1"/>
          </p:cNvPicPr>
          <p:nvPr/>
        </p:nvPicPr>
        <p:blipFill>
          <a:blip r:embed="rId5" cstate="print"/>
          <a:srcRect/>
          <a:stretch>
            <a:fillRect/>
          </a:stretch>
        </p:blipFill>
        <p:spPr bwMode="auto">
          <a:xfrm>
            <a:off x="3886200" y="1300163"/>
            <a:ext cx="5124450" cy="2967037"/>
          </a:xfrm>
          <a:prstGeom prst="rect">
            <a:avLst/>
          </a:prstGeom>
          <a:noFill/>
          <a:ln w="9525">
            <a:noFill/>
            <a:miter lim="800000"/>
            <a:headEnd/>
            <a:tailEnd/>
          </a:ln>
        </p:spPr>
      </p:pic>
      <p:sp>
        <p:nvSpPr>
          <p:cNvPr id="8" name="TextBox 7"/>
          <p:cNvSpPr txBox="1"/>
          <p:nvPr/>
        </p:nvSpPr>
        <p:spPr>
          <a:xfrm>
            <a:off x="304800" y="1524000"/>
            <a:ext cx="3733800" cy="461665"/>
          </a:xfrm>
          <a:prstGeom prst="rect">
            <a:avLst/>
          </a:prstGeom>
          <a:noFill/>
        </p:spPr>
        <p:txBody>
          <a:bodyPr wrap="square" rtlCol="0">
            <a:spAutoFit/>
          </a:bodyPr>
          <a:lstStyle/>
          <a:p>
            <a:r>
              <a:rPr lang="en-US" sz="2400" dirty="0" smtClean="0"/>
              <a:t>Photomultiplier Tube:</a:t>
            </a:r>
            <a:endParaRPr lang="en-US" sz="2400" dirty="0"/>
          </a:p>
        </p:txBody>
      </p:sp>
      <p:sp>
        <p:nvSpPr>
          <p:cNvPr id="9" name="TextBox 8"/>
          <p:cNvSpPr txBox="1"/>
          <p:nvPr/>
        </p:nvSpPr>
        <p:spPr>
          <a:xfrm>
            <a:off x="381000" y="2209800"/>
            <a:ext cx="3657600" cy="4247317"/>
          </a:xfrm>
          <a:prstGeom prst="rect">
            <a:avLst/>
          </a:prstGeom>
          <a:noFill/>
        </p:spPr>
        <p:txBody>
          <a:bodyPr wrap="square" rtlCol="0">
            <a:spAutoFit/>
          </a:bodyPr>
          <a:lstStyle/>
          <a:p>
            <a:r>
              <a:rPr lang="en-US" dirty="0" smtClean="0"/>
              <a:t>– It’s Entrance is coated with photocathode which has low work function, absorbs photons from</a:t>
            </a:r>
          </a:p>
          <a:p>
            <a:r>
              <a:rPr lang="en-US" dirty="0" err="1" smtClean="0"/>
              <a:t>scintillator</a:t>
            </a:r>
            <a:r>
              <a:rPr lang="en-US" dirty="0" smtClean="0"/>
              <a:t> and emits low-E photoelectrons.</a:t>
            </a:r>
          </a:p>
          <a:p>
            <a:endParaRPr lang="en-US" dirty="0" smtClean="0"/>
          </a:p>
          <a:p>
            <a:r>
              <a:rPr lang="en-US" dirty="0" smtClean="0"/>
              <a:t>– SE repeatedly accelerated towards N successive dynodes biased at ~+100 V positive </a:t>
            </a:r>
          </a:p>
          <a:p>
            <a:r>
              <a:rPr lang="en-US" dirty="0" smtClean="0"/>
              <a:t>with respect to the last, producing more excess SE. (total increase can be as high as 10</a:t>
            </a:r>
            <a:r>
              <a:rPr lang="en-US" baseline="30000" dirty="0" smtClean="0"/>
              <a:t>6</a:t>
            </a:r>
            <a:r>
              <a:rPr lang="en-US" dirty="0" smtClean="0"/>
              <a:t>).</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srcRect/>
          <a:stretch>
            <a:fillRect/>
          </a:stretch>
        </p:blipFill>
        <p:spPr bwMode="auto">
          <a:xfrm>
            <a:off x="0" y="5638800"/>
            <a:ext cx="1524000" cy="1219200"/>
          </a:xfrm>
          <a:prstGeom prst="rect">
            <a:avLst/>
          </a:prstGeom>
          <a:noFill/>
          <a:ln w="9525">
            <a:noFill/>
            <a:miter lim="800000"/>
            <a:headEnd/>
            <a:tailEnd/>
          </a:ln>
        </p:spPr>
      </p:pic>
      <p:sp>
        <p:nvSpPr>
          <p:cNvPr id="10" name="TextBox 9"/>
          <p:cNvSpPr txBox="1"/>
          <p:nvPr/>
        </p:nvSpPr>
        <p:spPr>
          <a:xfrm>
            <a:off x="1752600" y="6324600"/>
            <a:ext cx="7086600" cy="307777"/>
          </a:xfrm>
          <a:prstGeom prst="rect">
            <a:avLst/>
          </a:prstGeom>
          <a:noFill/>
        </p:spPr>
        <p:txBody>
          <a:bodyPr wrap="square" rtlCol="0">
            <a:spAutoFit/>
          </a:bodyPr>
          <a:lstStyle/>
          <a:p>
            <a:r>
              <a:rPr lang="en-US" sz="1400" dirty="0" smtClean="0">
                <a:solidFill>
                  <a:schemeClr val="tx2">
                    <a:lumMod val="40000"/>
                    <a:lumOff val="60000"/>
                  </a:schemeClr>
                </a:solidFill>
                <a:latin typeface="Elephant" pitchFamily="18" charset="0"/>
              </a:rPr>
              <a:t>Introduction</a:t>
            </a:r>
            <a:r>
              <a:rPr lang="en-US" sz="1400" dirty="0" smtClean="0">
                <a:latin typeface="Elephant" pitchFamily="18" charset="0"/>
              </a:rPr>
              <a:t>     </a:t>
            </a:r>
            <a:r>
              <a:rPr lang="en-US" sz="1400" dirty="0" smtClean="0">
                <a:latin typeface="Elephant" pitchFamily="18" charset="0"/>
              </a:rPr>
              <a:t>     </a:t>
            </a:r>
            <a:r>
              <a:rPr lang="en-US" sz="1400" dirty="0" smtClean="0">
                <a:solidFill>
                  <a:schemeClr val="tx2">
                    <a:lumMod val="40000"/>
                    <a:lumOff val="60000"/>
                  </a:schemeClr>
                </a:solidFill>
                <a:latin typeface="Elephant" pitchFamily="18" charset="0"/>
              </a:rPr>
              <a:t>Secondary electron    </a:t>
            </a:r>
            <a:r>
              <a:rPr lang="en-US" sz="1400" dirty="0" smtClean="0">
                <a:solidFill>
                  <a:schemeClr val="tx2">
                    <a:lumMod val="40000"/>
                    <a:lumOff val="60000"/>
                  </a:schemeClr>
                </a:solidFill>
                <a:latin typeface="Elephant" pitchFamily="18" charset="0"/>
              </a:rPr>
              <a:t>      </a:t>
            </a:r>
            <a:r>
              <a:rPr lang="en-US" sz="1400" dirty="0" smtClean="0">
                <a:solidFill>
                  <a:srgbClr val="0070C0"/>
                </a:solidFill>
                <a:latin typeface="Elephant" pitchFamily="18" charset="0"/>
              </a:rPr>
              <a:t>secondary</a:t>
            </a:r>
            <a:r>
              <a:rPr lang="en-US" sz="1400" dirty="0" smtClean="0">
                <a:solidFill>
                  <a:schemeClr val="tx2">
                    <a:lumMod val="40000"/>
                    <a:lumOff val="60000"/>
                  </a:schemeClr>
                </a:solidFill>
                <a:latin typeface="Elephant" pitchFamily="18" charset="0"/>
              </a:rPr>
              <a:t> </a:t>
            </a:r>
            <a:r>
              <a:rPr lang="en-US" sz="1400" dirty="0" smtClean="0">
                <a:solidFill>
                  <a:srgbClr val="0070C0"/>
                </a:solidFill>
                <a:latin typeface="Elephant" pitchFamily="18" charset="0"/>
              </a:rPr>
              <a:t>electron</a:t>
            </a:r>
            <a:r>
              <a:rPr lang="en-US" sz="1400" dirty="0" smtClean="0">
                <a:solidFill>
                  <a:schemeClr val="tx2">
                    <a:lumMod val="40000"/>
                    <a:lumOff val="60000"/>
                  </a:schemeClr>
                </a:solidFill>
                <a:latin typeface="Elephant" pitchFamily="18" charset="0"/>
              </a:rPr>
              <a:t> </a:t>
            </a:r>
            <a:r>
              <a:rPr lang="en-US" sz="1400" dirty="0" smtClean="0">
                <a:solidFill>
                  <a:srgbClr val="0070C0"/>
                </a:solidFill>
                <a:latin typeface="Elephant" pitchFamily="18" charset="0"/>
              </a:rPr>
              <a:t>detector</a:t>
            </a:r>
            <a:endParaRPr lang="en-US" sz="1400" dirty="0">
              <a:solidFill>
                <a:schemeClr val="tx2">
                  <a:lumMod val="40000"/>
                  <a:lumOff val="60000"/>
                </a:schemeClr>
              </a:solidFill>
              <a:latin typeface="Elephant" pitchFamily="18" charset="0"/>
            </a:endParaRPr>
          </a:p>
        </p:txBody>
      </p:sp>
      <p:pic>
        <p:nvPicPr>
          <p:cNvPr id="1026" name="Picture 2"/>
          <p:cNvPicPr>
            <a:picLocks noChangeAspect="1" noChangeArrowheads="1"/>
          </p:cNvPicPr>
          <p:nvPr/>
        </p:nvPicPr>
        <p:blipFill>
          <a:blip r:embed="rId4" cstate="print"/>
          <a:srcRect/>
          <a:stretch>
            <a:fillRect/>
          </a:stretch>
        </p:blipFill>
        <p:spPr bwMode="auto">
          <a:xfrm>
            <a:off x="0" y="304800"/>
            <a:ext cx="666749" cy="762000"/>
          </a:xfrm>
          <a:prstGeom prst="rect">
            <a:avLst/>
          </a:prstGeom>
          <a:ln>
            <a:noFill/>
          </a:ln>
          <a:effectLst>
            <a:softEdge rad="112500"/>
          </a:effectLst>
        </p:spPr>
      </p:pic>
      <p:sp>
        <p:nvSpPr>
          <p:cNvPr id="5" name="Rectangle 4"/>
          <p:cNvSpPr/>
          <p:nvPr/>
        </p:nvSpPr>
        <p:spPr>
          <a:xfrm>
            <a:off x="457200" y="1295400"/>
            <a:ext cx="8686800" cy="2031325"/>
          </a:xfrm>
          <a:prstGeom prst="rect">
            <a:avLst/>
          </a:prstGeom>
        </p:spPr>
        <p:txBody>
          <a:bodyPr wrap="square">
            <a:spAutoFit/>
          </a:bodyPr>
          <a:lstStyle/>
          <a:p>
            <a:r>
              <a:rPr lang="en-US" dirty="0" smtClean="0"/>
              <a:t>This amplification or gain, is controlled by the contrast control on the SEM.  An increase in contrast is seen as a selective increase in the highlights of the image,</a:t>
            </a:r>
          </a:p>
          <a:p>
            <a:r>
              <a:rPr lang="en-US" dirty="0" smtClean="0"/>
              <a:t>rather then the shadows.</a:t>
            </a:r>
          </a:p>
          <a:p>
            <a:r>
              <a:rPr lang="en-US" dirty="0" smtClean="0"/>
              <a:t> </a:t>
            </a:r>
          </a:p>
          <a:p>
            <a:r>
              <a:rPr lang="en-US" dirty="0" smtClean="0"/>
              <a:t>The brightness of the image is controlled by the preamplifier or brightness control.  In this case, both highlights and shadow areas of the image are amplified by the same amount.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srcRect/>
          <a:stretch>
            <a:fillRect/>
          </a:stretch>
        </p:blipFill>
        <p:spPr bwMode="auto">
          <a:xfrm>
            <a:off x="0" y="5638800"/>
            <a:ext cx="1524000" cy="1219200"/>
          </a:xfrm>
          <a:prstGeom prst="rect">
            <a:avLst/>
          </a:prstGeom>
          <a:noFill/>
          <a:ln w="9525">
            <a:noFill/>
            <a:miter lim="800000"/>
            <a:headEnd/>
            <a:tailEnd/>
          </a:ln>
        </p:spPr>
      </p:pic>
      <p:sp>
        <p:nvSpPr>
          <p:cNvPr id="10" name="TextBox 9"/>
          <p:cNvSpPr txBox="1"/>
          <p:nvPr/>
        </p:nvSpPr>
        <p:spPr>
          <a:xfrm>
            <a:off x="1752600" y="6324600"/>
            <a:ext cx="7086600" cy="307777"/>
          </a:xfrm>
          <a:prstGeom prst="rect">
            <a:avLst/>
          </a:prstGeom>
          <a:noFill/>
        </p:spPr>
        <p:txBody>
          <a:bodyPr wrap="square" rtlCol="0">
            <a:spAutoFit/>
          </a:bodyPr>
          <a:lstStyle/>
          <a:p>
            <a:r>
              <a:rPr lang="en-US" sz="1400" dirty="0" smtClean="0">
                <a:solidFill>
                  <a:schemeClr val="tx2">
                    <a:lumMod val="40000"/>
                    <a:lumOff val="60000"/>
                  </a:schemeClr>
                </a:solidFill>
                <a:latin typeface="Elephant" pitchFamily="18" charset="0"/>
              </a:rPr>
              <a:t>Introduction</a:t>
            </a:r>
            <a:r>
              <a:rPr lang="en-US" sz="1400" dirty="0" smtClean="0">
                <a:latin typeface="Elephant" pitchFamily="18" charset="0"/>
              </a:rPr>
              <a:t>   </a:t>
            </a:r>
            <a:r>
              <a:rPr lang="en-US" sz="1400" dirty="0" smtClean="0">
                <a:latin typeface="Elephant" pitchFamily="18" charset="0"/>
              </a:rPr>
              <a:t>       </a:t>
            </a:r>
            <a:r>
              <a:rPr lang="en-US" sz="1400" dirty="0" smtClean="0">
                <a:solidFill>
                  <a:schemeClr val="tx2">
                    <a:lumMod val="40000"/>
                    <a:lumOff val="60000"/>
                  </a:schemeClr>
                </a:solidFill>
                <a:latin typeface="Elephant" pitchFamily="18" charset="0"/>
              </a:rPr>
              <a:t>Secondary electron   </a:t>
            </a:r>
            <a:r>
              <a:rPr lang="en-US" sz="1400" dirty="0" smtClean="0">
                <a:solidFill>
                  <a:schemeClr val="tx2">
                    <a:lumMod val="40000"/>
                    <a:lumOff val="60000"/>
                  </a:schemeClr>
                </a:solidFill>
                <a:latin typeface="Elephant" pitchFamily="18" charset="0"/>
              </a:rPr>
              <a:t>       </a:t>
            </a:r>
            <a:r>
              <a:rPr lang="en-US" sz="1400" dirty="0" smtClean="0">
                <a:solidFill>
                  <a:srgbClr val="0070C0"/>
                </a:solidFill>
                <a:latin typeface="Elephant" pitchFamily="18" charset="0"/>
              </a:rPr>
              <a:t>secondary</a:t>
            </a:r>
            <a:r>
              <a:rPr lang="en-US" sz="1400" dirty="0" smtClean="0">
                <a:solidFill>
                  <a:schemeClr val="tx2">
                    <a:lumMod val="40000"/>
                    <a:lumOff val="60000"/>
                  </a:schemeClr>
                </a:solidFill>
                <a:latin typeface="Elephant" pitchFamily="18" charset="0"/>
              </a:rPr>
              <a:t> </a:t>
            </a:r>
            <a:r>
              <a:rPr lang="en-US" sz="1400" dirty="0" smtClean="0">
                <a:solidFill>
                  <a:srgbClr val="0070C0"/>
                </a:solidFill>
                <a:latin typeface="Elephant" pitchFamily="18" charset="0"/>
              </a:rPr>
              <a:t>electron</a:t>
            </a:r>
            <a:r>
              <a:rPr lang="en-US" sz="1400" dirty="0" smtClean="0">
                <a:solidFill>
                  <a:schemeClr val="tx2">
                    <a:lumMod val="40000"/>
                    <a:lumOff val="60000"/>
                  </a:schemeClr>
                </a:solidFill>
                <a:latin typeface="Elephant" pitchFamily="18" charset="0"/>
              </a:rPr>
              <a:t> </a:t>
            </a:r>
            <a:r>
              <a:rPr lang="en-US" sz="1400" dirty="0" smtClean="0">
                <a:solidFill>
                  <a:srgbClr val="0070C0"/>
                </a:solidFill>
                <a:latin typeface="Elephant" pitchFamily="18" charset="0"/>
              </a:rPr>
              <a:t>detector</a:t>
            </a:r>
            <a:endParaRPr lang="en-US" sz="1400" dirty="0">
              <a:solidFill>
                <a:schemeClr val="tx2">
                  <a:lumMod val="40000"/>
                  <a:lumOff val="60000"/>
                </a:schemeClr>
              </a:solidFill>
              <a:latin typeface="Elephant" pitchFamily="18" charset="0"/>
            </a:endParaRPr>
          </a:p>
        </p:txBody>
      </p:sp>
      <p:pic>
        <p:nvPicPr>
          <p:cNvPr id="1026" name="Picture 2"/>
          <p:cNvPicPr>
            <a:picLocks noChangeAspect="1" noChangeArrowheads="1"/>
          </p:cNvPicPr>
          <p:nvPr/>
        </p:nvPicPr>
        <p:blipFill>
          <a:blip r:embed="rId4" cstate="print"/>
          <a:srcRect/>
          <a:stretch>
            <a:fillRect/>
          </a:stretch>
        </p:blipFill>
        <p:spPr bwMode="auto">
          <a:xfrm>
            <a:off x="0" y="304800"/>
            <a:ext cx="666749" cy="762000"/>
          </a:xfrm>
          <a:prstGeom prst="rect">
            <a:avLst/>
          </a:prstGeom>
          <a:ln>
            <a:noFill/>
          </a:ln>
          <a:effectLst>
            <a:softEdge rad="112500"/>
          </a:effectLst>
        </p:spPr>
      </p:pic>
      <p:sp>
        <p:nvSpPr>
          <p:cNvPr id="5" name="TextBox 4"/>
          <p:cNvSpPr txBox="1"/>
          <p:nvPr/>
        </p:nvSpPr>
        <p:spPr>
          <a:xfrm>
            <a:off x="609600" y="1371600"/>
            <a:ext cx="5334000" cy="461665"/>
          </a:xfrm>
          <a:prstGeom prst="rect">
            <a:avLst/>
          </a:prstGeom>
          <a:noFill/>
        </p:spPr>
        <p:txBody>
          <a:bodyPr wrap="square" rtlCol="0">
            <a:spAutoFit/>
          </a:bodyPr>
          <a:lstStyle/>
          <a:p>
            <a:r>
              <a:rPr lang="en-US" sz="2400" dirty="0" smtClean="0"/>
              <a:t>Signal to noise ratio:</a:t>
            </a:r>
          </a:p>
        </p:txBody>
      </p:sp>
      <p:sp>
        <p:nvSpPr>
          <p:cNvPr id="11" name="TextBox 10"/>
          <p:cNvSpPr txBox="1"/>
          <p:nvPr/>
        </p:nvSpPr>
        <p:spPr>
          <a:xfrm>
            <a:off x="838200" y="2057400"/>
            <a:ext cx="7543800" cy="923330"/>
          </a:xfrm>
          <a:prstGeom prst="rect">
            <a:avLst/>
          </a:prstGeom>
          <a:noFill/>
        </p:spPr>
        <p:txBody>
          <a:bodyPr wrap="square" rtlCol="0">
            <a:spAutoFit/>
          </a:bodyPr>
          <a:lstStyle/>
          <a:p>
            <a:r>
              <a:rPr lang="en-US" dirty="0" smtClean="0"/>
              <a:t>Signal-to-noise ratio is defined as the power ratio between a signal and the background noise:</a:t>
            </a:r>
          </a:p>
          <a:p>
            <a:endParaRPr lang="en-US" dirty="0"/>
          </a:p>
        </p:txBody>
      </p:sp>
      <p:pic>
        <p:nvPicPr>
          <p:cNvPr id="12" name="Picture 3"/>
          <p:cNvPicPr>
            <a:picLocks noChangeAspect="1" noChangeArrowheads="1"/>
          </p:cNvPicPr>
          <p:nvPr/>
        </p:nvPicPr>
        <p:blipFill>
          <a:blip r:embed="rId5" cstate="print"/>
          <a:srcRect/>
          <a:stretch>
            <a:fillRect/>
          </a:stretch>
        </p:blipFill>
        <p:spPr bwMode="auto">
          <a:xfrm>
            <a:off x="3203121" y="2895600"/>
            <a:ext cx="1826079" cy="838200"/>
          </a:xfrm>
          <a:prstGeom prst="rect">
            <a:avLst/>
          </a:prstGeom>
          <a:noFill/>
          <a:ln w="9525">
            <a:noFill/>
            <a:miter lim="800000"/>
            <a:headEnd/>
            <a:tailEnd/>
          </a:ln>
        </p:spPr>
      </p:pic>
      <p:sp>
        <p:nvSpPr>
          <p:cNvPr id="13" name="TextBox 12"/>
          <p:cNvSpPr txBox="1"/>
          <p:nvPr/>
        </p:nvSpPr>
        <p:spPr>
          <a:xfrm>
            <a:off x="990600" y="4038600"/>
            <a:ext cx="7543800" cy="369332"/>
          </a:xfrm>
          <a:prstGeom prst="rect">
            <a:avLst/>
          </a:prstGeom>
          <a:noFill/>
        </p:spPr>
        <p:txBody>
          <a:bodyPr wrap="square" rtlCol="0">
            <a:spAutoFit/>
          </a:bodyPr>
          <a:lstStyle/>
          <a:p>
            <a:r>
              <a:rPr lang="en-US" dirty="0" smtClean="0"/>
              <a:t>Therefore, it would be a good way to measure image quality.</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5219700" y="3352800"/>
            <a:ext cx="3543300" cy="288205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0" y="5638800"/>
            <a:ext cx="1524000" cy="1219200"/>
          </a:xfrm>
          <a:prstGeom prst="rect">
            <a:avLst/>
          </a:prstGeom>
          <a:noFill/>
          <a:ln w="9525">
            <a:noFill/>
            <a:miter lim="800000"/>
            <a:headEnd/>
            <a:tailEnd/>
          </a:ln>
        </p:spPr>
      </p:pic>
      <p:sp>
        <p:nvSpPr>
          <p:cNvPr id="10" name="TextBox 9"/>
          <p:cNvSpPr txBox="1"/>
          <p:nvPr/>
        </p:nvSpPr>
        <p:spPr>
          <a:xfrm>
            <a:off x="1752600" y="6324600"/>
            <a:ext cx="7086600" cy="307777"/>
          </a:xfrm>
          <a:prstGeom prst="rect">
            <a:avLst/>
          </a:prstGeom>
          <a:noFill/>
        </p:spPr>
        <p:txBody>
          <a:bodyPr wrap="square" rtlCol="0">
            <a:spAutoFit/>
          </a:bodyPr>
          <a:lstStyle/>
          <a:p>
            <a:r>
              <a:rPr lang="en-US" sz="1400" dirty="0" smtClean="0">
                <a:solidFill>
                  <a:schemeClr val="tx2">
                    <a:lumMod val="40000"/>
                    <a:lumOff val="60000"/>
                  </a:schemeClr>
                </a:solidFill>
                <a:latin typeface="Elephant" pitchFamily="18" charset="0"/>
              </a:rPr>
              <a:t>Introduction</a:t>
            </a:r>
            <a:r>
              <a:rPr lang="en-US" sz="1400" dirty="0" smtClean="0">
                <a:latin typeface="Elephant" pitchFamily="18" charset="0"/>
              </a:rPr>
              <a:t>  </a:t>
            </a:r>
            <a:r>
              <a:rPr lang="en-US" sz="1400" dirty="0" smtClean="0">
                <a:latin typeface="Elephant" pitchFamily="18" charset="0"/>
              </a:rPr>
              <a:t>        </a:t>
            </a:r>
            <a:r>
              <a:rPr lang="en-US" sz="1400" dirty="0" smtClean="0">
                <a:solidFill>
                  <a:schemeClr val="tx2">
                    <a:lumMod val="40000"/>
                    <a:lumOff val="60000"/>
                  </a:schemeClr>
                </a:solidFill>
                <a:latin typeface="Elephant" pitchFamily="18" charset="0"/>
              </a:rPr>
              <a:t>Secondary electron      </a:t>
            </a:r>
            <a:r>
              <a:rPr lang="en-US" sz="1400" dirty="0" smtClean="0">
                <a:solidFill>
                  <a:schemeClr val="tx2">
                    <a:lumMod val="40000"/>
                    <a:lumOff val="60000"/>
                  </a:schemeClr>
                </a:solidFill>
                <a:latin typeface="Elephant" pitchFamily="18" charset="0"/>
              </a:rPr>
              <a:t>    </a:t>
            </a:r>
            <a:r>
              <a:rPr lang="en-US" sz="1400" dirty="0" smtClean="0">
                <a:solidFill>
                  <a:srgbClr val="0070C0"/>
                </a:solidFill>
                <a:latin typeface="Elephant" pitchFamily="18" charset="0"/>
              </a:rPr>
              <a:t>secondary</a:t>
            </a:r>
            <a:r>
              <a:rPr lang="en-US" sz="1400" dirty="0" smtClean="0">
                <a:solidFill>
                  <a:schemeClr val="tx2">
                    <a:lumMod val="40000"/>
                    <a:lumOff val="60000"/>
                  </a:schemeClr>
                </a:solidFill>
                <a:latin typeface="Elephant" pitchFamily="18" charset="0"/>
              </a:rPr>
              <a:t> </a:t>
            </a:r>
            <a:r>
              <a:rPr lang="en-US" sz="1400" dirty="0" smtClean="0">
                <a:solidFill>
                  <a:srgbClr val="0070C0"/>
                </a:solidFill>
                <a:latin typeface="Elephant" pitchFamily="18" charset="0"/>
              </a:rPr>
              <a:t>electron</a:t>
            </a:r>
            <a:r>
              <a:rPr lang="en-US" sz="1400" dirty="0" smtClean="0">
                <a:solidFill>
                  <a:schemeClr val="tx2">
                    <a:lumMod val="40000"/>
                    <a:lumOff val="60000"/>
                  </a:schemeClr>
                </a:solidFill>
                <a:latin typeface="Elephant" pitchFamily="18" charset="0"/>
              </a:rPr>
              <a:t> </a:t>
            </a:r>
            <a:r>
              <a:rPr lang="en-US" sz="1400" dirty="0" smtClean="0">
                <a:solidFill>
                  <a:srgbClr val="0070C0"/>
                </a:solidFill>
                <a:latin typeface="Elephant" pitchFamily="18" charset="0"/>
              </a:rPr>
              <a:t>detector</a:t>
            </a:r>
            <a:endParaRPr lang="en-US" sz="1400" dirty="0">
              <a:solidFill>
                <a:schemeClr val="tx2">
                  <a:lumMod val="40000"/>
                  <a:lumOff val="60000"/>
                </a:schemeClr>
              </a:solidFill>
              <a:latin typeface="Elephant" pitchFamily="18" charset="0"/>
            </a:endParaRPr>
          </a:p>
        </p:txBody>
      </p:sp>
      <p:pic>
        <p:nvPicPr>
          <p:cNvPr id="1026" name="Picture 2"/>
          <p:cNvPicPr>
            <a:picLocks noChangeAspect="1" noChangeArrowheads="1"/>
          </p:cNvPicPr>
          <p:nvPr/>
        </p:nvPicPr>
        <p:blipFill>
          <a:blip r:embed="rId5" cstate="print"/>
          <a:srcRect/>
          <a:stretch>
            <a:fillRect/>
          </a:stretch>
        </p:blipFill>
        <p:spPr bwMode="auto">
          <a:xfrm>
            <a:off x="0" y="304800"/>
            <a:ext cx="666749" cy="762000"/>
          </a:xfrm>
          <a:prstGeom prst="rect">
            <a:avLst/>
          </a:prstGeom>
          <a:ln>
            <a:noFill/>
          </a:ln>
          <a:effectLst>
            <a:softEdge rad="112500"/>
          </a:effectLst>
        </p:spPr>
      </p:pic>
      <p:sp>
        <p:nvSpPr>
          <p:cNvPr id="9" name="TextBox 8"/>
          <p:cNvSpPr txBox="1"/>
          <p:nvPr/>
        </p:nvSpPr>
        <p:spPr>
          <a:xfrm flipH="1">
            <a:off x="762000" y="1447800"/>
            <a:ext cx="6139869" cy="461665"/>
          </a:xfrm>
          <a:prstGeom prst="rect">
            <a:avLst/>
          </a:prstGeom>
          <a:noFill/>
        </p:spPr>
        <p:txBody>
          <a:bodyPr wrap="square" rtlCol="0">
            <a:spAutoFit/>
          </a:bodyPr>
          <a:lstStyle/>
          <a:p>
            <a:r>
              <a:rPr lang="en-US" sz="2400" dirty="0" smtClean="0"/>
              <a:t>Factors that affect quality of image:</a:t>
            </a:r>
          </a:p>
        </p:txBody>
      </p:sp>
      <p:sp>
        <p:nvSpPr>
          <p:cNvPr id="14" name="TextBox 13"/>
          <p:cNvSpPr txBox="1"/>
          <p:nvPr/>
        </p:nvSpPr>
        <p:spPr>
          <a:xfrm>
            <a:off x="762000" y="2286000"/>
            <a:ext cx="7848600" cy="1754326"/>
          </a:xfrm>
          <a:prstGeom prst="rect">
            <a:avLst/>
          </a:prstGeom>
          <a:noFill/>
        </p:spPr>
        <p:txBody>
          <a:bodyPr wrap="square" rtlCol="0">
            <a:spAutoFit/>
          </a:bodyPr>
          <a:lstStyle/>
          <a:p>
            <a:pPr marL="342900" indent="-342900">
              <a:buFont typeface="+mj-lt"/>
              <a:buAutoNum type="arabicPeriod"/>
            </a:pPr>
            <a:r>
              <a:rPr lang="en-US" dirty="0" smtClean="0"/>
              <a:t>backscattered electrons that have low energy cannot escape Faraday electric field and their absorption will generate a noise signal in our output.</a:t>
            </a:r>
          </a:p>
          <a:p>
            <a:pPr marL="342900" indent="-342900">
              <a:buFont typeface="+mj-lt"/>
              <a:buAutoNum type="arabicPeriod"/>
            </a:pPr>
            <a:r>
              <a:rPr lang="en-US" dirty="0" smtClean="0"/>
              <a:t> Electrical circuitries such as amplifier that are used in our detector produce noise that affects our output .</a:t>
            </a:r>
          </a:p>
          <a:p>
            <a:pPr marL="342900" indent="-342900">
              <a:buFont typeface="+mj-lt"/>
              <a:buAutoNum type="arabicPeriod"/>
            </a:pPr>
            <a:r>
              <a:rPr lang="en-US" dirty="0" smtClean="0"/>
              <a:t>  </a:t>
            </a:r>
            <a:endParaRPr lang="en-US" dirty="0"/>
          </a:p>
        </p:txBody>
      </p:sp>
      <p:sp>
        <p:nvSpPr>
          <p:cNvPr id="18" name="Rectangle 17"/>
          <p:cNvSpPr/>
          <p:nvPr/>
        </p:nvSpPr>
        <p:spPr>
          <a:xfrm>
            <a:off x="1066800" y="3857685"/>
            <a:ext cx="4572000" cy="2308324"/>
          </a:xfrm>
          <a:prstGeom prst="rect">
            <a:avLst/>
          </a:prstGeom>
        </p:spPr>
        <p:txBody>
          <a:bodyPr>
            <a:spAutoFit/>
          </a:bodyPr>
          <a:lstStyle/>
          <a:p>
            <a:r>
              <a:rPr lang="en-US" dirty="0" smtClean="0"/>
              <a:t> In the diagram , as the beam scans from left to right, areas marked (B) will be bright because they are scanned by the beam and in the line of sight of the detector.  Areas marked (I) are intermediate in brightness because they are out of the line of sight of the detector.</a:t>
            </a:r>
          </a:p>
          <a:p>
            <a:r>
              <a:rPr lang="en-US" dirty="0" smtClean="0"/>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srcRect/>
          <a:stretch>
            <a:fillRect/>
          </a:stretch>
        </p:blipFill>
        <p:spPr bwMode="auto">
          <a:xfrm>
            <a:off x="0" y="5638800"/>
            <a:ext cx="1524000" cy="1219200"/>
          </a:xfrm>
          <a:prstGeom prst="rect">
            <a:avLst/>
          </a:prstGeom>
          <a:noFill/>
          <a:ln w="9525">
            <a:noFill/>
            <a:miter lim="800000"/>
            <a:headEnd/>
            <a:tailEnd/>
          </a:ln>
        </p:spPr>
      </p:pic>
      <p:sp>
        <p:nvSpPr>
          <p:cNvPr id="10" name="TextBox 9"/>
          <p:cNvSpPr txBox="1"/>
          <p:nvPr/>
        </p:nvSpPr>
        <p:spPr>
          <a:xfrm>
            <a:off x="1752600" y="6324600"/>
            <a:ext cx="7086600" cy="307777"/>
          </a:xfrm>
          <a:prstGeom prst="rect">
            <a:avLst/>
          </a:prstGeom>
          <a:noFill/>
        </p:spPr>
        <p:txBody>
          <a:bodyPr wrap="square" rtlCol="0">
            <a:spAutoFit/>
          </a:bodyPr>
          <a:lstStyle/>
          <a:p>
            <a:r>
              <a:rPr lang="en-US" sz="1400" dirty="0" smtClean="0">
                <a:solidFill>
                  <a:schemeClr val="tx2">
                    <a:lumMod val="40000"/>
                    <a:lumOff val="60000"/>
                  </a:schemeClr>
                </a:solidFill>
                <a:latin typeface="Elephant" pitchFamily="18" charset="0"/>
              </a:rPr>
              <a:t>Introduction</a:t>
            </a:r>
            <a:r>
              <a:rPr lang="en-US" sz="1400" dirty="0" smtClean="0">
                <a:latin typeface="Elephant" pitchFamily="18" charset="0"/>
              </a:rPr>
              <a:t>   </a:t>
            </a:r>
            <a:r>
              <a:rPr lang="en-US" sz="1400" dirty="0" smtClean="0">
                <a:latin typeface="Elephant" pitchFamily="18" charset="0"/>
              </a:rPr>
              <a:t>       </a:t>
            </a:r>
            <a:r>
              <a:rPr lang="en-US" sz="1400" dirty="0" smtClean="0">
                <a:solidFill>
                  <a:schemeClr val="tx2">
                    <a:lumMod val="40000"/>
                    <a:lumOff val="60000"/>
                  </a:schemeClr>
                </a:solidFill>
                <a:latin typeface="Elephant" pitchFamily="18" charset="0"/>
              </a:rPr>
              <a:t>Secondary electron      </a:t>
            </a:r>
            <a:r>
              <a:rPr lang="en-US" sz="1400" dirty="0" smtClean="0">
                <a:solidFill>
                  <a:schemeClr val="tx2">
                    <a:lumMod val="40000"/>
                    <a:lumOff val="60000"/>
                  </a:schemeClr>
                </a:solidFill>
                <a:latin typeface="Elephant" pitchFamily="18" charset="0"/>
              </a:rPr>
              <a:t>    </a:t>
            </a:r>
            <a:r>
              <a:rPr lang="en-US" sz="1400" dirty="0" smtClean="0">
                <a:solidFill>
                  <a:srgbClr val="0070C0"/>
                </a:solidFill>
                <a:latin typeface="Elephant" pitchFamily="18" charset="0"/>
              </a:rPr>
              <a:t>secondary</a:t>
            </a:r>
            <a:r>
              <a:rPr lang="en-US" sz="1400" dirty="0" smtClean="0">
                <a:solidFill>
                  <a:schemeClr val="tx2">
                    <a:lumMod val="40000"/>
                    <a:lumOff val="60000"/>
                  </a:schemeClr>
                </a:solidFill>
                <a:latin typeface="Elephant" pitchFamily="18" charset="0"/>
              </a:rPr>
              <a:t> </a:t>
            </a:r>
            <a:r>
              <a:rPr lang="en-US" sz="1400" dirty="0" smtClean="0">
                <a:solidFill>
                  <a:srgbClr val="0070C0"/>
                </a:solidFill>
                <a:latin typeface="Elephant" pitchFamily="18" charset="0"/>
              </a:rPr>
              <a:t>electron</a:t>
            </a:r>
            <a:r>
              <a:rPr lang="en-US" sz="1400" dirty="0" smtClean="0">
                <a:solidFill>
                  <a:schemeClr val="tx2">
                    <a:lumMod val="40000"/>
                    <a:lumOff val="60000"/>
                  </a:schemeClr>
                </a:solidFill>
                <a:latin typeface="Elephant" pitchFamily="18" charset="0"/>
              </a:rPr>
              <a:t> </a:t>
            </a:r>
            <a:r>
              <a:rPr lang="en-US" sz="1400" dirty="0" smtClean="0">
                <a:solidFill>
                  <a:srgbClr val="0070C0"/>
                </a:solidFill>
                <a:latin typeface="Elephant" pitchFamily="18" charset="0"/>
              </a:rPr>
              <a:t>detector</a:t>
            </a:r>
            <a:endParaRPr lang="en-US" sz="1400" dirty="0">
              <a:solidFill>
                <a:schemeClr val="tx2">
                  <a:lumMod val="40000"/>
                  <a:lumOff val="60000"/>
                </a:schemeClr>
              </a:solidFill>
              <a:latin typeface="Elephant" pitchFamily="18" charset="0"/>
            </a:endParaRPr>
          </a:p>
        </p:txBody>
      </p:sp>
      <p:pic>
        <p:nvPicPr>
          <p:cNvPr id="1026" name="Picture 2"/>
          <p:cNvPicPr>
            <a:picLocks noChangeAspect="1" noChangeArrowheads="1"/>
          </p:cNvPicPr>
          <p:nvPr/>
        </p:nvPicPr>
        <p:blipFill>
          <a:blip r:embed="rId4" cstate="print"/>
          <a:srcRect/>
          <a:stretch>
            <a:fillRect/>
          </a:stretch>
        </p:blipFill>
        <p:spPr bwMode="auto">
          <a:xfrm>
            <a:off x="0" y="304800"/>
            <a:ext cx="666749" cy="762000"/>
          </a:xfrm>
          <a:prstGeom prst="rect">
            <a:avLst/>
          </a:prstGeom>
          <a:ln>
            <a:noFill/>
          </a:ln>
          <a:effectLst>
            <a:softEdge rad="112500"/>
          </a:effectLst>
        </p:spPr>
      </p:pic>
      <p:sp>
        <p:nvSpPr>
          <p:cNvPr id="5" name="TextBox 4"/>
          <p:cNvSpPr txBox="1"/>
          <p:nvPr/>
        </p:nvSpPr>
        <p:spPr>
          <a:xfrm>
            <a:off x="457200" y="1600200"/>
            <a:ext cx="8382000" cy="1200329"/>
          </a:xfrm>
          <a:prstGeom prst="rect">
            <a:avLst/>
          </a:prstGeom>
          <a:noFill/>
        </p:spPr>
        <p:txBody>
          <a:bodyPr wrap="square" rtlCol="0">
            <a:spAutoFit/>
          </a:bodyPr>
          <a:lstStyle/>
          <a:p>
            <a:r>
              <a:rPr lang="en-US" dirty="0" smtClean="0"/>
              <a:t>Regions D will be dark because they are not scanned with the beam at all.</a:t>
            </a:r>
          </a:p>
          <a:p>
            <a:r>
              <a:rPr lang="en-US" dirty="0" smtClean="0"/>
              <a:t> </a:t>
            </a:r>
            <a:r>
              <a:rPr lang="en-US" dirty="0" smtClean="0"/>
              <a:t>Tilting </a:t>
            </a:r>
            <a:r>
              <a:rPr lang="en-US" dirty="0" smtClean="0"/>
              <a:t>the specimen will alter the specimen topography relative to the beam and </a:t>
            </a:r>
            <a:r>
              <a:rPr lang="en-US" dirty="0" smtClean="0"/>
              <a:t>detector and </a:t>
            </a:r>
            <a:r>
              <a:rPr lang="en-US" dirty="0" smtClean="0"/>
              <a:t>may enhance or reduce image quality.</a:t>
            </a:r>
          </a:p>
          <a:p>
            <a:endParaRPr lang="en-US" dirty="0"/>
          </a:p>
        </p:txBody>
      </p:sp>
      <p:pic>
        <p:nvPicPr>
          <p:cNvPr id="6" name="Picture 2"/>
          <p:cNvPicPr>
            <a:picLocks noChangeAspect="1" noChangeArrowheads="1"/>
          </p:cNvPicPr>
          <p:nvPr/>
        </p:nvPicPr>
        <p:blipFill>
          <a:blip r:embed="rId5" cstate="print"/>
          <a:srcRect/>
          <a:stretch>
            <a:fillRect/>
          </a:stretch>
        </p:blipFill>
        <p:spPr bwMode="auto">
          <a:xfrm>
            <a:off x="4648200" y="3048000"/>
            <a:ext cx="3543300" cy="2882050"/>
          </a:xfrm>
          <a:prstGeom prst="rect">
            <a:avLst/>
          </a:prstGeom>
          <a:noFill/>
          <a:ln w="9525">
            <a:noFill/>
            <a:miter lim="800000"/>
            <a:headEnd/>
            <a:tailEnd/>
          </a:ln>
        </p:spPr>
      </p:pic>
      <p:pic>
        <p:nvPicPr>
          <p:cNvPr id="3" name="Picture 4" descr="C:\Users\Ana\Desktop\hooray.gif"/>
          <p:cNvPicPr>
            <a:picLocks noChangeAspect="1" noChangeArrowheads="1" noCrop="1"/>
          </p:cNvPicPr>
          <p:nvPr/>
        </p:nvPicPr>
        <p:blipFill>
          <a:blip r:embed="rId6" cstate="print"/>
          <a:srcRect/>
          <a:stretch>
            <a:fillRect/>
          </a:stretch>
        </p:blipFill>
        <p:spPr bwMode="auto">
          <a:xfrm>
            <a:off x="990600" y="3733800"/>
            <a:ext cx="1704975" cy="11715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decel="5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par>
                                <p:cTn id="9" presetID="6" presetClass="emph" presetSubtype="0" fill="hold" nodeType="withEffect">
                                  <p:stCondLst>
                                    <p:cond delay="0"/>
                                  </p:stCondLst>
                                  <p:childTnLst>
                                    <p:animScale>
                                      <p:cBhvr>
                                        <p:cTn id="10" dur="1000" fill="hold"/>
                                        <p:tgtEl>
                                          <p:spTgt spid="3"/>
                                        </p:tgtEl>
                                      </p:cBhvr>
                                      <p:by x="200000" y="2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srcRect/>
          <a:stretch>
            <a:fillRect/>
          </a:stretch>
        </p:blipFill>
        <p:spPr bwMode="auto">
          <a:xfrm>
            <a:off x="0" y="5638800"/>
            <a:ext cx="1524000" cy="1219200"/>
          </a:xfrm>
          <a:prstGeom prst="rect">
            <a:avLst/>
          </a:prstGeom>
          <a:noFill/>
          <a:ln w="9525">
            <a:noFill/>
            <a:miter lim="800000"/>
            <a:headEnd/>
            <a:tailEnd/>
          </a:ln>
        </p:spPr>
      </p:pic>
      <p:sp>
        <p:nvSpPr>
          <p:cNvPr id="10" name="TextBox 9"/>
          <p:cNvSpPr txBox="1"/>
          <p:nvPr/>
        </p:nvSpPr>
        <p:spPr>
          <a:xfrm>
            <a:off x="1752600" y="6324600"/>
            <a:ext cx="7086600" cy="307777"/>
          </a:xfrm>
          <a:prstGeom prst="rect">
            <a:avLst/>
          </a:prstGeom>
          <a:noFill/>
        </p:spPr>
        <p:txBody>
          <a:bodyPr wrap="square" rtlCol="0">
            <a:spAutoFit/>
          </a:bodyPr>
          <a:lstStyle/>
          <a:p>
            <a:r>
              <a:rPr lang="en-US" sz="1400" dirty="0" smtClean="0">
                <a:solidFill>
                  <a:schemeClr val="accent1"/>
                </a:solidFill>
                <a:latin typeface="Elephant" pitchFamily="18" charset="0"/>
              </a:rPr>
              <a:t>Introduction</a:t>
            </a:r>
            <a:r>
              <a:rPr lang="en-US" sz="1400" dirty="0" smtClean="0">
                <a:latin typeface="Elephant" pitchFamily="18" charset="0"/>
              </a:rPr>
              <a:t>     </a:t>
            </a:r>
            <a:r>
              <a:rPr lang="en-US" sz="1400" dirty="0" smtClean="0">
                <a:latin typeface="Elephant" pitchFamily="18" charset="0"/>
              </a:rPr>
              <a:t>     </a:t>
            </a:r>
            <a:r>
              <a:rPr lang="en-US" sz="1400" dirty="0" smtClean="0">
                <a:solidFill>
                  <a:schemeClr val="tx2">
                    <a:lumMod val="40000"/>
                    <a:lumOff val="60000"/>
                  </a:schemeClr>
                </a:solidFill>
                <a:latin typeface="Elephant" pitchFamily="18" charset="0"/>
              </a:rPr>
              <a:t>Secondary electron     </a:t>
            </a:r>
            <a:r>
              <a:rPr lang="en-US" sz="1400" dirty="0" smtClean="0">
                <a:solidFill>
                  <a:schemeClr val="tx2">
                    <a:lumMod val="40000"/>
                    <a:lumOff val="60000"/>
                  </a:schemeClr>
                </a:solidFill>
                <a:latin typeface="Elephant" pitchFamily="18" charset="0"/>
              </a:rPr>
              <a:t>     </a:t>
            </a:r>
            <a:r>
              <a:rPr lang="en-US" sz="1400" dirty="0" smtClean="0">
                <a:solidFill>
                  <a:schemeClr val="tx2">
                    <a:lumMod val="40000"/>
                    <a:lumOff val="60000"/>
                  </a:schemeClr>
                </a:solidFill>
                <a:latin typeface="Elephant" pitchFamily="18" charset="0"/>
              </a:rPr>
              <a:t>secondary electron </a:t>
            </a:r>
            <a:r>
              <a:rPr lang="en-US" sz="1400" dirty="0" smtClean="0">
                <a:solidFill>
                  <a:schemeClr val="tx2">
                    <a:lumMod val="40000"/>
                    <a:lumOff val="60000"/>
                  </a:schemeClr>
                </a:solidFill>
                <a:latin typeface="Elephant" pitchFamily="18" charset="0"/>
              </a:rPr>
              <a:t>detector</a:t>
            </a:r>
            <a:endParaRPr lang="en-US" sz="1400" dirty="0">
              <a:solidFill>
                <a:schemeClr val="tx2">
                  <a:lumMod val="40000"/>
                  <a:lumOff val="60000"/>
                </a:schemeClr>
              </a:solidFill>
              <a:latin typeface="Elephant" pitchFamily="18" charset="0"/>
            </a:endParaRPr>
          </a:p>
        </p:txBody>
      </p:sp>
      <p:pic>
        <p:nvPicPr>
          <p:cNvPr id="1026" name="Picture 2"/>
          <p:cNvPicPr>
            <a:picLocks noChangeAspect="1" noChangeArrowheads="1"/>
          </p:cNvPicPr>
          <p:nvPr/>
        </p:nvPicPr>
        <p:blipFill>
          <a:blip r:embed="rId4" cstate="print"/>
          <a:srcRect/>
          <a:stretch>
            <a:fillRect/>
          </a:stretch>
        </p:blipFill>
        <p:spPr bwMode="auto">
          <a:xfrm>
            <a:off x="0" y="304800"/>
            <a:ext cx="666749" cy="762000"/>
          </a:xfrm>
          <a:prstGeom prst="rect">
            <a:avLst/>
          </a:prstGeom>
          <a:ln>
            <a:noFill/>
          </a:ln>
          <a:effectLst>
            <a:softEdge rad="112500"/>
          </a:effectLst>
        </p:spPr>
      </p:pic>
      <p:sp>
        <p:nvSpPr>
          <p:cNvPr id="6" name="TextBox 5"/>
          <p:cNvSpPr txBox="1"/>
          <p:nvPr/>
        </p:nvSpPr>
        <p:spPr>
          <a:xfrm>
            <a:off x="381000" y="1600200"/>
            <a:ext cx="3962400" cy="1754326"/>
          </a:xfrm>
          <a:prstGeom prst="rect">
            <a:avLst/>
          </a:prstGeom>
          <a:noFill/>
        </p:spPr>
        <p:txBody>
          <a:bodyPr wrap="square" rtlCol="0">
            <a:spAutoFit/>
          </a:bodyPr>
          <a:lstStyle/>
          <a:p>
            <a:endParaRPr lang="en-US" dirty="0" smtClean="0">
              <a:latin typeface="Arial" pitchFamily="34" charset="0"/>
              <a:cs typeface="Arial" pitchFamily="34" charset="0"/>
            </a:endParaRPr>
          </a:p>
          <a:p>
            <a:endParaRPr lang="en-US" dirty="0">
              <a:latin typeface="Arial" pitchFamily="34" charset="0"/>
              <a:cs typeface="Arial" pitchFamily="34" charset="0"/>
            </a:endParaRPr>
          </a:p>
          <a:p>
            <a:r>
              <a:rPr lang="en-US" dirty="0" smtClean="0">
                <a:cs typeface="Arial" pitchFamily="34" charset="0"/>
              </a:rPr>
              <a:t>The electron beam interaction with near surface specimen atoms will make a signal which results in the SEM image</a:t>
            </a:r>
            <a:r>
              <a:rPr lang="en-US" dirty="0" smtClean="0">
                <a:latin typeface="Arial" pitchFamily="34" charset="0"/>
                <a:cs typeface="Arial" pitchFamily="34" charset="0"/>
              </a:rPr>
              <a:t>. </a:t>
            </a:r>
            <a:endParaRPr lang="en-US" dirty="0">
              <a:latin typeface="Arial" pitchFamily="34" charset="0"/>
              <a:cs typeface="Arial" pitchFamily="34" charset="0"/>
            </a:endParaRPr>
          </a:p>
        </p:txBody>
      </p:sp>
      <p:sp>
        <p:nvSpPr>
          <p:cNvPr id="8" name="TextBox 7"/>
          <p:cNvSpPr txBox="1"/>
          <p:nvPr/>
        </p:nvSpPr>
        <p:spPr>
          <a:xfrm>
            <a:off x="457200" y="1447800"/>
            <a:ext cx="3352800" cy="461665"/>
          </a:xfrm>
          <a:prstGeom prst="rect">
            <a:avLst/>
          </a:prstGeom>
          <a:noFill/>
        </p:spPr>
        <p:txBody>
          <a:bodyPr wrap="square" rtlCol="0">
            <a:spAutoFit/>
          </a:bodyPr>
          <a:lstStyle/>
          <a:p>
            <a:r>
              <a:rPr lang="en-US" sz="2400" b="1" dirty="0" smtClean="0"/>
              <a:t>SEM basics:</a:t>
            </a:r>
            <a:endParaRPr lang="en-US" sz="2400" b="1" dirty="0"/>
          </a:p>
        </p:txBody>
      </p:sp>
      <p:pic>
        <p:nvPicPr>
          <p:cNvPr id="2" name="Picture 2"/>
          <p:cNvPicPr>
            <a:picLocks noChangeAspect="1" noChangeArrowheads="1"/>
          </p:cNvPicPr>
          <p:nvPr/>
        </p:nvPicPr>
        <p:blipFill>
          <a:blip r:embed="rId5" cstate="print"/>
          <a:srcRect/>
          <a:stretch>
            <a:fillRect/>
          </a:stretch>
        </p:blipFill>
        <p:spPr bwMode="auto">
          <a:xfrm>
            <a:off x="5410200" y="1371600"/>
            <a:ext cx="2743200" cy="4105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srcRect/>
          <a:stretch>
            <a:fillRect/>
          </a:stretch>
        </p:blipFill>
        <p:spPr bwMode="auto">
          <a:xfrm>
            <a:off x="0" y="5638800"/>
            <a:ext cx="1524000" cy="1219200"/>
          </a:xfrm>
          <a:prstGeom prst="rect">
            <a:avLst/>
          </a:prstGeom>
          <a:noFill/>
          <a:ln w="9525">
            <a:noFill/>
            <a:miter lim="800000"/>
            <a:headEnd/>
            <a:tailEnd/>
          </a:ln>
        </p:spPr>
      </p:pic>
      <p:sp>
        <p:nvSpPr>
          <p:cNvPr id="10" name="TextBox 9"/>
          <p:cNvSpPr txBox="1"/>
          <p:nvPr/>
        </p:nvSpPr>
        <p:spPr>
          <a:xfrm>
            <a:off x="1752600" y="6324600"/>
            <a:ext cx="7086600" cy="307777"/>
          </a:xfrm>
          <a:prstGeom prst="rect">
            <a:avLst/>
          </a:prstGeom>
          <a:noFill/>
        </p:spPr>
        <p:txBody>
          <a:bodyPr wrap="square" rtlCol="0">
            <a:spAutoFit/>
          </a:bodyPr>
          <a:lstStyle/>
          <a:p>
            <a:r>
              <a:rPr lang="en-US" sz="1400" dirty="0" smtClean="0">
                <a:solidFill>
                  <a:schemeClr val="accent1"/>
                </a:solidFill>
                <a:latin typeface="Elephant" pitchFamily="18" charset="0"/>
              </a:rPr>
              <a:t>Introduction</a:t>
            </a:r>
            <a:r>
              <a:rPr lang="en-US" sz="1400" dirty="0" smtClean="0">
                <a:latin typeface="Elephant" pitchFamily="18" charset="0"/>
              </a:rPr>
              <a:t>   </a:t>
            </a:r>
            <a:r>
              <a:rPr lang="en-US" sz="1400" dirty="0" smtClean="0">
                <a:latin typeface="Elephant" pitchFamily="18" charset="0"/>
              </a:rPr>
              <a:t>       </a:t>
            </a:r>
            <a:r>
              <a:rPr lang="en-US" sz="1400" dirty="0" smtClean="0">
                <a:solidFill>
                  <a:schemeClr val="tx2">
                    <a:lumMod val="40000"/>
                    <a:lumOff val="60000"/>
                  </a:schemeClr>
                </a:solidFill>
                <a:latin typeface="Elephant" pitchFamily="18" charset="0"/>
              </a:rPr>
              <a:t>Secondary electron   </a:t>
            </a:r>
            <a:r>
              <a:rPr lang="en-US" sz="1400" dirty="0" smtClean="0">
                <a:solidFill>
                  <a:schemeClr val="tx2">
                    <a:lumMod val="40000"/>
                    <a:lumOff val="60000"/>
                  </a:schemeClr>
                </a:solidFill>
                <a:latin typeface="Elephant" pitchFamily="18" charset="0"/>
              </a:rPr>
              <a:t>       </a:t>
            </a:r>
            <a:r>
              <a:rPr lang="en-US" sz="1400" dirty="0" smtClean="0">
                <a:solidFill>
                  <a:schemeClr val="tx2">
                    <a:lumMod val="40000"/>
                    <a:lumOff val="60000"/>
                  </a:schemeClr>
                </a:solidFill>
                <a:latin typeface="Elephant" pitchFamily="18" charset="0"/>
              </a:rPr>
              <a:t>secondary electron </a:t>
            </a:r>
            <a:r>
              <a:rPr lang="en-US" sz="1400" dirty="0" smtClean="0">
                <a:solidFill>
                  <a:schemeClr val="tx2">
                    <a:lumMod val="40000"/>
                    <a:lumOff val="60000"/>
                  </a:schemeClr>
                </a:solidFill>
                <a:latin typeface="Elephant" pitchFamily="18" charset="0"/>
              </a:rPr>
              <a:t>detector</a:t>
            </a:r>
            <a:endParaRPr lang="en-US" sz="1400" dirty="0">
              <a:solidFill>
                <a:schemeClr val="tx2">
                  <a:lumMod val="40000"/>
                  <a:lumOff val="60000"/>
                </a:schemeClr>
              </a:solidFill>
              <a:latin typeface="Elephant" pitchFamily="18" charset="0"/>
            </a:endParaRPr>
          </a:p>
        </p:txBody>
      </p:sp>
      <p:pic>
        <p:nvPicPr>
          <p:cNvPr id="1026" name="Picture 2"/>
          <p:cNvPicPr>
            <a:picLocks noChangeAspect="1" noChangeArrowheads="1"/>
          </p:cNvPicPr>
          <p:nvPr/>
        </p:nvPicPr>
        <p:blipFill>
          <a:blip r:embed="rId4" cstate="print"/>
          <a:srcRect/>
          <a:stretch>
            <a:fillRect/>
          </a:stretch>
        </p:blipFill>
        <p:spPr bwMode="auto">
          <a:xfrm>
            <a:off x="0" y="304800"/>
            <a:ext cx="666749" cy="762000"/>
          </a:xfrm>
          <a:prstGeom prst="rect">
            <a:avLst/>
          </a:prstGeom>
          <a:ln>
            <a:noFill/>
          </a:ln>
          <a:effectLst>
            <a:softEdge rad="112500"/>
          </a:effectLst>
        </p:spPr>
      </p:pic>
      <p:pic>
        <p:nvPicPr>
          <p:cNvPr id="3074" name="Picture 2"/>
          <p:cNvPicPr>
            <a:picLocks noChangeAspect="1" noChangeArrowheads="1"/>
          </p:cNvPicPr>
          <p:nvPr/>
        </p:nvPicPr>
        <p:blipFill>
          <a:blip r:embed="rId5" cstate="print"/>
          <a:srcRect/>
          <a:stretch>
            <a:fillRect/>
          </a:stretch>
        </p:blipFill>
        <p:spPr bwMode="auto">
          <a:xfrm>
            <a:off x="1219200" y="1406286"/>
            <a:ext cx="6934200" cy="4183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srcRect/>
          <a:stretch>
            <a:fillRect/>
          </a:stretch>
        </p:blipFill>
        <p:spPr bwMode="auto">
          <a:xfrm>
            <a:off x="0" y="5638800"/>
            <a:ext cx="1524000" cy="1219200"/>
          </a:xfrm>
          <a:prstGeom prst="rect">
            <a:avLst/>
          </a:prstGeom>
          <a:noFill/>
          <a:ln w="9525">
            <a:noFill/>
            <a:miter lim="800000"/>
            <a:headEnd/>
            <a:tailEnd/>
          </a:ln>
        </p:spPr>
      </p:pic>
      <p:sp>
        <p:nvSpPr>
          <p:cNvPr id="10" name="TextBox 9"/>
          <p:cNvSpPr txBox="1"/>
          <p:nvPr/>
        </p:nvSpPr>
        <p:spPr>
          <a:xfrm>
            <a:off x="1752600" y="6324600"/>
            <a:ext cx="7086600" cy="307777"/>
          </a:xfrm>
          <a:prstGeom prst="rect">
            <a:avLst/>
          </a:prstGeom>
          <a:noFill/>
        </p:spPr>
        <p:txBody>
          <a:bodyPr wrap="square" rtlCol="0">
            <a:spAutoFit/>
          </a:bodyPr>
          <a:lstStyle/>
          <a:p>
            <a:r>
              <a:rPr lang="en-US" sz="1400" dirty="0" smtClean="0">
                <a:solidFill>
                  <a:schemeClr val="tx2">
                    <a:lumMod val="40000"/>
                    <a:lumOff val="60000"/>
                  </a:schemeClr>
                </a:solidFill>
                <a:latin typeface="Elephant" pitchFamily="18" charset="0"/>
              </a:rPr>
              <a:t>Introduction</a:t>
            </a:r>
            <a:r>
              <a:rPr lang="en-US" sz="1400" dirty="0" smtClean="0">
                <a:latin typeface="Elephant" pitchFamily="18" charset="0"/>
              </a:rPr>
              <a:t> </a:t>
            </a:r>
            <a:r>
              <a:rPr lang="en-US" sz="1400" dirty="0" smtClean="0">
                <a:latin typeface="Elephant" pitchFamily="18" charset="0"/>
              </a:rPr>
              <a:t>         </a:t>
            </a:r>
            <a:r>
              <a:rPr lang="en-US" sz="1400" dirty="0" smtClean="0">
                <a:solidFill>
                  <a:srgbClr val="0070C0"/>
                </a:solidFill>
                <a:latin typeface="Elephant" pitchFamily="18" charset="0"/>
              </a:rPr>
              <a:t>Secondary</a:t>
            </a:r>
            <a:r>
              <a:rPr lang="en-US" sz="1400" dirty="0" smtClean="0">
                <a:solidFill>
                  <a:schemeClr val="tx2">
                    <a:lumMod val="40000"/>
                    <a:lumOff val="60000"/>
                  </a:schemeClr>
                </a:solidFill>
                <a:latin typeface="Elephant" pitchFamily="18" charset="0"/>
              </a:rPr>
              <a:t> </a:t>
            </a:r>
            <a:r>
              <a:rPr lang="en-US" sz="1400" dirty="0" smtClean="0">
                <a:solidFill>
                  <a:srgbClr val="0070C0"/>
                </a:solidFill>
                <a:latin typeface="Elephant" pitchFamily="18" charset="0"/>
              </a:rPr>
              <a:t>electron</a:t>
            </a:r>
            <a:r>
              <a:rPr lang="en-US" sz="1400" dirty="0" smtClean="0">
                <a:solidFill>
                  <a:schemeClr val="tx2">
                    <a:lumMod val="40000"/>
                    <a:lumOff val="60000"/>
                  </a:schemeClr>
                </a:solidFill>
                <a:latin typeface="Elephant" pitchFamily="18" charset="0"/>
              </a:rPr>
              <a:t>    </a:t>
            </a:r>
            <a:r>
              <a:rPr lang="en-US" sz="1400" dirty="0" smtClean="0">
                <a:solidFill>
                  <a:schemeClr val="tx2">
                    <a:lumMod val="40000"/>
                    <a:lumOff val="60000"/>
                  </a:schemeClr>
                </a:solidFill>
                <a:latin typeface="Elephant" pitchFamily="18" charset="0"/>
              </a:rPr>
              <a:t>      </a:t>
            </a:r>
            <a:r>
              <a:rPr lang="en-US" sz="1400" dirty="0" smtClean="0">
                <a:solidFill>
                  <a:schemeClr val="tx2">
                    <a:lumMod val="40000"/>
                    <a:lumOff val="60000"/>
                  </a:schemeClr>
                </a:solidFill>
                <a:latin typeface="Elephant" pitchFamily="18" charset="0"/>
              </a:rPr>
              <a:t>secondary electron </a:t>
            </a:r>
            <a:r>
              <a:rPr lang="en-US" sz="1400" dirty="0" smtClean="0">
                <a:solidFill>
                  <a:schemeClr val="tx2">
                    <a:lumMod val="40000"/>
                    <a:lumOff val="60000"/>
                  </a:schemeClr>
                </a:solidFill>
                <a:latin typeface="Elephant" pitchFamily="18" charset="0"/>
              </a:rPr>
              <a:t>detector</a:t>
            </a:r>
            <a:endParaRPr lang="en-US" sz="1400" dirty="0">
              <a:solidFill>
                <a:schemeClr val="tx2">
                  <a:lumMod val="40000"/>
                  <a:lumOff val="60000"/>
                </a:schemeClr>
              </a:solidFill>
              <a:latin typeface="Elephant" pitchFamily="18" charset="0"/>
            </a:endParaRPr>
          </a:p>
        </p:txBody>
      </p:sp>
      <p:pic>
        <p:nvPicPr>
          <p:cNvPr id="1026" name="Picture 2"/>
          <p:cNvPicPr>
            <a:picLocks noChangeAspect="1" noChangeArrowheads="1"/>
          </p:cNvPicPr>
          <p:nvPr/>
        </p:nvPicPr>
        <p:blipFill>
          <a:blip r:embed="rId4" cstate="print"/>
          <a:srcRect/>
          <a:stretch>
            <a:fillRect/>
          </a:stretch>
        </p:blipFill>
        <p:spPr bwMode="auto">
          <a:xfrm>
            <a:off x="0" y="304800"/>
            <a:ext cx="666749" cy="762000"/>
          </a:xfrm>
          <a:prstGeom prst="rect">
            <a:avLst/>
          </a:prstGeom>
          <a:ln>
            <a:noFill/>
          </a:ln>
          <a:effectLst>
            <a:softEdge rad="112500"/>
          </a:effectLst>
        </p:spPr>
      </p:pic>
      <p:pic>
        <p:nvPicPr>
          <p:cNvPr id="1031" name="Picture 7"/>
          <p:cNvPicPr>
            <a:picLocks noChangeAspect="1" noChangeArrowheads="1"/>
          </p:cNvPicPr>
          <p:nvPr/>
        </p:nvPicPr>
        <p:blipFill>
          <a:blip r:embed="rId5" cstate="print"/>
          <a:srcRect/>
          <a:stretch>
            <a:fillRect/>
          </a:stretch>
        </p:blipFill>
        <p:spPr bwMode="auto">
          <a:xfrm>
            <a:off x="4457700" y="1428750"/>
            <a:ext cx="4533900" cy="3981450"/>
          </a:xfrm>
          <a:prstGeom prst="rect">
            <a:avLst/>
          </a:prstGeom>
          <a:noFill/>
          <a:ln w="9525">
            <a:noFill/>
            <a:miter lim="800000"/>
            <a:headEnd/>
            <a:tailEnd/>
          </a:ln>
        </p:spPr>
      </p:pic>
      <p:sp>
        <p:nvSpPr>
          <p:cNvPr id="62" name="TextBox 61"/>
          <p:cNvSpPr txBox="1"/>
          <p:nvPr/>
        </p:nvSpPr>
        <p:spPr>
          <a:xfrm>
            <a:off x="304800" y="1447800"/>
            <a:ext cx="3352800" cy="461665"/>
          </a:xfrm>
          <a:prstGeom prst="rect">
            <a:avLst/>
          </a:prstGeom>
          <a:noFill/>
        </p:spPr>
        <p:txBody>
          <a:bodyPr wrap="square" rtlCol="0">
            <a:spAutoFit/>
          </a:bodyPr>
          <a:lstStyle/>
          <a:p>
            <a:r>
              <a:rPr lang="en-US" sz="2400" b="1" dirty="0" smtClean="0"/>
              <a:t>Secondary  electrons:</a:t>
            </a:r>
            <a:endParaRPr lang="en-US" sz="2400" b="1" dirty="0"/>
          </a:p>
        </p:txBody>
      </p:sp>
      <p:sp>
        <p:nvSpPr>
          <p:cNvPr id="64" name="TextBox 63"/>
          <p:cNvSpPr txBox="1"/>
          <p:nvPr/>
        </p:nvSpPr>
        <p:spPr>
          <a:xfrm>
            <a:off x="457200" y="2286000"/>
            <a:ext cx="3429000" cy="2585323"/>
          </a:xfrm>
          <a:prstGeom prst="rect">
            <a:avLst/>
          </a:prstGeom>
          <a:noFill/>
        </p:spPr>
        <p:txBody>
          <a:bodyPr wrap="square" rtlCol="0">
            <a:spAutoFit/>
          </a:bodyPr>
          <a:lstStyle/>
          <a:p>
            <a:r>
              <a:rPr lang="en-GB" dirty="0" smtClean="0"/>
              <a:t>Secondary electrons are generated from the collision between the incoming electrons and the loosely bonded outer electrons</a:t>
            </a:r>
          </a:p>
          <a:p>
            <a:endParaRPr lang="en-US" dirty="0" smtClean="0"/>
          </a:p>
          <a:p>
            <a:r>
              <a:rPr lang="en-US" dirty="0" smtClean="0"/>
              <a:t>The scattered secondary electrons are categorized into three different types.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srcRect/>
          <a:stretch>
            <a:fillRect/>
          </a:stretch>
        </p:blipFill>
        <p:spPr bwMode="auto">
          <a:xfrm>
            <a:off x="0" y="5638800"/>
            <a:ext cx="1524000" cy="1219200"/>
          </a:xfrm>
          <a:prstGeom prst="rect">
            <a:avLst/>
          </a:prstGeom>
          <a:noFill/>
          <a:ln w="9525">
            <a:noFill/>
            <a:miter lim="800000"/>
            <a:headEnd/>
            <a:tailEnd/>
          </a:ln>
        </p:spPr>
      </p:pic>
      <p:sp>
        <p:nvSpPr>
          <p:cNvPr id="10" name="TextBox 9"/>
          <p:cNvSpPr txBox="1"/>
          <p:nvPr/>
        </p:nvSpPr>
        <p:spPr>
          <a:xfrm>
            <a:off x="1752600" y="6324600"/>
            <a:ext cx="7086600" cy="307777"/>
          </a:xfrm>
          <a:prstGeom prst="rect">
            <a:avLst/>
          </a:prstGeom>
          <a:noFill/>
        </p:spPr>
        <p:txBody>
          <a:bodyPr wrap="square" rtlCol="0">
            <a:spAutoFit/>
          </a:bodyPr>
          <a:lstStyle/>
          <a:p>
            <a:r>
              <a:rPr lang="en-US" sz="1400" dirty="0" smtClean="0">
                <a:solidFill>
                  <a:schemeClr val="tx2">
                    <a:lumMod val="40000"/>
                    <a:lumOff val="60000"/>
                  </a:schemeClr>
                </a:solidFill>
                <a:latin typeface="Elephant" pitchFamily="18" charset="0"/>
              </a:rPr>
              <a:t>Introduction</a:t>
            </a:r>
            <a:r>
              <a:rPr lang="en-US" sz="1400" dirty="0" smtClean="0">
                <a:latin typeface="Elephant" pitchFamily="18" charset="0"/>
              </a:rPr>
              <a:t>   </a:t>
            </a:r>
            <a:r>
              <a:rPr lang="en-US" sz="1400" dirty="0" smtClean="0">
                <a:latin typeface="Elephant" pitchFamily="18" charset="0"/>
              </a:rPr>
              <a:t>       </a:t>
            </a:r>
            <a:r>
              <a:rPr lang="en-US" sz="1400" dirty="0" smtClean="0">
                <a:solidFill>
                  <a:srgbClr val="0070C0"/>
                </a:solidFill>
                <a:latin typeface="Elephant" pitchFamily="18" charset="0"/>
              </a:rPr>
              <a:t>Secondary</a:t>
            </a:r>
            <a:r>
              <a:rPr lang="en-US" sz="1400" dirty="0" smtClean="0">
                <a:solidFill>
                  <a:schemeClr val="tx2">
                    <a:lumMod val="40000"/>
                    <a:lumOff val="60000"/>
                  </a:schemeClr>
                </a:solidFill>
                <a:latin typeface="Elephant" pitchFamily="18" charset="0"/>
              </a:rPr>
              <a:t> </a:t>
            </a:r>
            <a:r>
              <a:rPr lang="en-US" sz="1400" dirty="0" smtClean="0">
                <a:solidFill>
                  <a:srgbClr val="0070C0"/>
                </a:solidFill>
                <a:latin typeface="Elephant" pitchFamily="18" charset="0"/>
              </a:rPr>
              <a:t>electron</a:t>
            </a:r>
            <a:r>
              <a:rPr lang="en-US" sz="1400" dirty="0" smtClean="0">
                <a:solidFill>
                  <a:schemeClr val="tx2">
                    <a:lumMod val="40000"/>
                    <a:lumOff val="60000"/>
                  </a:schemeClr>
                </a:solidFill>
                <a:latin typeface="Elephant" pitchFamily="18" charset="0"/>
              </a:rPr>
              <a:t>    </a:t>
            </a:r>
            <a:r>
              <a:rPr lang="en-US" sz="1400" dirty="0" smtClean="0">
                <a:solidFill>
                  <a:schemeClr val="tx2">
                    <a:lumMod val="40000"/>
                    <a:lumOff val="60000"/>
                  </a:schemeClr>
                </a:solidFill>
                <a:latin typeface="Elephant" pitchFamily="18" charset="0"/>
              </a:rPr>
              <a:t>      </a:t>
            </a:r>
            <a:r>
              <a:rPr lang="en-US" sz="1400" dirty="0" smtClean="0">
                <a:solidFill>
                  <a:schemeClr val="tx2">
                    <a:lumMod val="40000"/>
                    <a:lumOff val="60000"/>
                  </a:schemeClr>
                </a:solidFill>
                <a:latin typeface="Elephant" pitchFamily="18" charset="0"/>
              </a:rPr>
              <a:t>secondary electron </a:t>
            </a:r>
            <a:r>
              <a:rPr lang="en-US" sz="1400" dirty="0" smtClean="0">
                <a:solidFill>
                  <a:schemeClr val="tx2">
                    <a:lumMod val="40000"/>
                    <a:lumOff val="60000"/>
                  </a:schemeClr>
                </a:solidFill>
                <a:latin typeface="Elephant" pitchFamily="18" charset="0"/>
              </a:rPr>
              <a:t>detector</a:t>
            </a:r>
            <a:endParaRPr lang="en-US" sz="1400" dirty="0">
              <a:solidFill>
                <a:schemeClr val="tx2">
                  <a:lumMod val="40000"/>
                  <a:lumOff val="60000"/>
                </a:schemeClr>
              </a:solidFill>
              <a:latin typeface="Elephant" pitchFamily="18" charset="0"/>
            </a:endParaRPr>
          </a:p>
        </p:txBody>
      </p:sp>
      <p:pic>
        <p:nvPicPr>
          <p:cNvPr id="1026" name="Picture 2"/>
          <p:cNvPicPr>
            <a:picLocks noChangeAspect="1" noChangeArrowheads="1"/>
          </p:cNvPicPr>
          <p:nvPr/>
        </p:nvPicPr>
        <p:blipFill>
          <a:blip r:embed="rId4" cstate="print"/>
          <a:srcRect/>
          <a:stretch>
            <a:fillRect/>
          </a:stretch>
        </p:blipFill>
        <p:spPr bwMode="auto">
          <a:xfrm>
            <a:off x="0" y="304800"/>
            <a:ext cx="666749" cy="762000"/>
          </a:xfrm>
          <a:prstGeom prst="rect">
            <a:avLst/>
          </a:prstGeom>
          <a:ln>
            <a:noFill/>
          </a:ln>
          <a:effectLst>
            <a:softEdge rad="112500"/>
          </a:effectLst>
        </p:spPr>
      </p:pic>
      <p:pic>
        <p:nvPicPr>
          <p:cNvPr id="3074" name="Picture 2"/>
          <p:cNvPicPr>
            <a:picLocks noChangeAspect="1" noChangeArrowheads="1"/>
          </p:cNvPicPr>
          <p:nvPr/>
        </p:nvPicPr>
        <p:blipFill>
          <a:blip r:embed="rId5" cstate="print"/>
          <a:srcRect/>
          <a:stretch>
            <a:fillRect/>
          </a:stretch>
        </p:blipFill>
        <p:spPr bwMode="auto">
          <a:xfrm>
            <a:off x="2209800" y="2514600"/>
            <a:ext cx="5076825" cy="2686050"/>
          </a:xfrm>
          <a:prstGeom prst="rect">
            <a:avLst/>
          </a:prstGeom>
          <a:noFill/>
          <a:ln w="9525">
            <a:noFill/>
            <a:miter lim="800000"/>
            <a:headEnd/>
            <a:tailEnd/>
          </a:ln>
        </p:spPr>
      </p:pic>
      <p:sp>
        <p:nvSpPr>
          <p:cNvPr id="7" name="TextBox 6"/>
          <p:cNvSpPr txBox="1"/>
          <p:nvPr/>
        </p:nvSpPr>
        <p:spPr>
          <a:xfrm>
            <a:off x="609600" y="1295400"/>
            <a:ext cx="7924800" cy="923330"/>
          </a:xfrm>
          <a:prstGeom prst="rect">
            <a:avLst/>
          </a:prstGeom>
          <a:noFill/>
        </p:spPr>
        <p:txBody>
          <a:bodyPr wrap="square" rtlCol="0">
            <a:spAutoFit/>
          </a:bodyPr>
          <a:lstStyle/>
          <a:p>
            <a:pPr marL="342900" indent="-342900">
              <a:buAutoNum type="arabicParenBoth"/>
            </a:pPr>
            <a:r>
              <a:rPr lang="en-US" dirty="0" smtClean="0"/>
              <a:t>Electrons with energies E &lt;50 e V: Secondary electrons (SE);</a:t>
            </a:r>
          </a:p>
          <a:p>
            <a:pPr marL="342900" indent="-342900"/>
            <a:r>
              <a:rPr lang="en-US" dirty="0" smtClean="0"/>
              <a:t>(2) Electrons with energies 50 </a:t>
            </a:r>
            <a:r>
              <a:rPr lang="en-US" dirty="0" err="1" smtClean="0"/>
              <a:t>eV</a:t>
            </a:r>
            <a:r>
              <a:rPr lang="en-US" dirty="0" smtClean="0"/>
              <a:t> &lt; E &lt; E</a:t>
            </a:r>
            <a:r>
              <a:rPr lang="en-US" baseline="-25000" dirty="0" smtClean="0"/>
              <a:t>PE</a:t>
            </a:r>
            <a:r>
              <a:rPr lang="en-US" dirty="0" smtClean="0"/>
              <a:t>: </a:t>
            </a:r>
            <a:r>
              <a:rPr lang="en-US" dirty="0" err="1" smtClean="0"/>
              <a:t>Inelastically</a:t>
            </a:r>
            <a:r>
              <a:rPr lang="en-US" dirty="0" smtClean="0"/>
              <a:t> backscattered and elastically reflected electrons (RE). </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cstate="print"/>
          <a:srcRect/>
          <a:stretch>
            <a:fillRect/>
          </a:stretch>
        </p:blipFill>
        <p:spPr bwMode="auto">
          <a:xfrm>
            <a:off x="6553200" y="3429000"/>
            <a:ext cx="1571625" cy="161925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0" y="5638800"/>
            <a:ext cx="1524000" cy="1219200"/>
          </a:xfrm>
          <a:prstGeom prst="rect">
            <a:avLst/>
          </a:prstGeom>
          <a:noFill/>
          <a:ln w="9525">
            <a:noFill/>
            <a:miter lim="800000"/>
            <a:headEnd/>
            <a:tailEnd/>
          </a:ln>
        </p:spPr>
      </p:pic>
      <p:sp>
        <p:nvSpPr>
          <p:cNvPr id="10" name="TextBox 9"/>
          <p:cNvSpPr txBox="1"/>
          <p:nvPr/>
        </p:nvSpPr>
        <p:spPr>
          <a:xfrm>
            <a:off x="1752600" y="6324600"/>
            <a:ext cx="7086600" cy="307777"/>
          </a:xfrm>
          <a:prstGeom prst="rect">
            <a:avLst/>
          </a:prstGeom>
          <a:noFill/>
        </p:spPr>
        <p:txBody>
          <a:bodyPr wrap="square" rtlCol="0">
            <a:spAutoFit/>
          </a:bodyPr>
          <a:lstStyle/>
          <a:p>
            <a:r>
              <a:rPr lang="en-US" sz="1400" dirty="0" smtClean="0">
                <a:solidFill>
                  <a:schemeClr val="tx2">
                    <a:lumMod val="40000"/>
                    <a:lumOff val="60000"/>
                  </a:schemeClr>
                </a:solidFill>
                <a:latin typeface="Elephant" pitchFamily="18" charset="0"/>
              </a:rPr>
              <a:t>Introduction</a:t>
            </a:r>
            <a:r>
              <a:rPr lang="en-US" sz="1400" dirty="0" smtClean="0">
                <a:latin typeface="Elephant" pitchFamily="18" charset="0"/>
              </a:rPr>
              <a:t>    </a:t>
            </a:r>
            <a:r>
              <a:rPr lang="en-US" sz="1400" dirty="0" smtClean="0">
                <a:latin typeface="Elephant" pitchFamily="18" charset="0"/>
              </a:rPr>
              <a:t>      </a:t>
            </a:r>
            <a:r>
              <a:rPr lang="en-US" sz="1400" dirty="0" smtClean="0">
                <a:solidFill>
                  <a:srgbClr val="0070C0"/>
                </a:solidFill>
                <a:latin typeface="Elephant" pitchFamily="18" charset="0"/>
              </a:rPr>
              <a:t>Secondary</a:t>
            </a:r>
            <a:r>
              <a:rPr lang="en-US" sz="1400" dirty="0" smtClean="0">
                <a:solidFill>
                  <a:schemeClr val="tx2">
                    <a:lumMod val="40000"/>
                    <a:lumOff val="60000"/>
                  </a:schemeClr>
                </a:solidFill>
                <a:latin typeface="Elephant" pitchFamily="18" charset="0"/>
              </a:rPr>
              <a:t> </a:t>
            </a:r>
            <a:r>
              <a:rPr lang="en-US" sz="1400" dirty="0" smtClean="0">
                <a:solidFill>
                  <a:srgbClr val="0070C0"/>
                </a:solidFill>
                <a:latin typeface="Elephant" pitchFamily="18" charset="0"/>
              </a:rPr>
              <a:t>electron</a:t>
            </a:r>
            <a:r>
              <a:rPr lang="en-US" sz="1400" dirty="0" smtClean="0">
                <a:solidFill>
                  <a:schemeClr val="tx2">
                    <a:lumMod val="40000"/>
                    <a:lumOff val="60000"/>
                  </a:schemeClr>
                </a:solidFill>
                <a:latin typeface="Elephant" pitchFamily="18" charset="0"/>
              </a:rPr>
              <a:t>    </a:t>
            </a:r>
            <a:r>
              <a:rPr lang="en-US" sz="1400" dirty="0" smtClean="0">
                <a:solidFill>
                  <a:schemeClr val="tx2">
                    <a:lumMod val="40000"/>
                    <a:lumOff val="60000"/>
                  </a:schemeClr>
                </a:solidFill>
                <a:latin typeface="Elephant" pitchFamily="18" charset="0"/>
              </a:rPr>
              <a:t>      </a:t>
            </a:r>
            <a:r>
              <a:rPr lang="en-US" sz="1400" dirty="0" smtClean="0">
                <a:solidFill>
                  <a:schemeClr val="tx2">
                    <a:lumMod val="40000"/>
                    <a:lumOff val="60000"/>
                  </a:schemeClr>
                </a:solidFill>
                <a:latin typeface="Elephant" pitchFamily="18" charset="0"/>
              </a:rPr>
              <a:t>secondary electron </a:t>
            </a:r>
            <a:r>
              <a:rPr lang="en-US" sz="1400" dirty="0" smtClean="0">
                <a:solidFill>
                  <a:schemeClr val="tx2">
                    <a:lumMod val="40000"/>
                    <a:lumOff val="60000"/>
                  </a:schemeClr>
                </a:solidFill>
                <a:latin typeface="Elephant" pitchFamily="18" charset="0"/>
              </a:rPr>
              <a:t>detector</a:t>
            </a:r>
            <a:endParaRPr lang="en-US" sz="1400" dirty="0">
              <a:solidFill>
                <a:schemeClr val="tx2">
                  <a:lumMod val="40000"/>
                  <a:lumOff val="60000"/>
                </a:schemeClr>
              </a:solidFill>
              <a:latin typeface="Elephant" pitchFamily="18" charset="0"/>
            </a:endParaRPr>
          </a:p>
        </p:txBody>
      </p:sp>
      <p:pic>
        <p:nvPicPr>
          <p:cNvPr id="1026" name="Picture 2"/>
          <p:cNvPicPr>
            <a:picLocks noChangeAspect="1" noChangeArrowheads="1"/>
          </p:cNvPicPr>
          <p:nvPr/>
        </p:nvPicPr>
        <p:blipFill>
          <a:blip r:embed="rId5" cstate="print"/>
          <a:srcRect/>
          <a:stretch>
            <a:fillRect/>
          </a:stretch>
        </p:blipFill>
        <p:spPr bwMode="auto">
          <a:xfrm>
            <a:off x="0" y="304800"/>
            <a:ext cx="666749" cy="762000"/>
          </a:xfrm>
          <a:prstGeom prst="rect">
            <a:avLst/>
          </a:prstGeom>
          <a:ln>
            <a:noFill/>
          </a:ln>
          <a:effectLst>
            <a:softEdge rad="112500"/>
          </a:effectLst>
        </p:spPr>
      </p:pic>
      <p:sp>
        <p:nvSpPr>
          <p:cNvPr id="6" name="Arc 5"/>
          <p:cNvSpPr/>
          <p:nvPr/>
        </p:nvSpPr>
        <p:spPr>
          <a:xfrm rot="10800000">
            <a:off x="6477000" y="2514600"/>
            <a:ext cx="1600200" cy="13716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Arc 6"/>
          <p:cNvSpPr/>
          <p:nvPr/>
        </p:nvSpPr>
        <p:spPr>
          <a:xfrm rot="5400000">
            <a:off x="6591300" y="2400300"/>
            <a:ext cx="1600200" cy="13716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9" name="Straight Connector 8"/>
          <p:cNvCxnSpPr/>
          <p:nvPr/>
        </p:nvCxnSpPr>
        <p:spPr>
          <a:xfrm>
            <a:off x="7391400" y="3886200"/>
            <a:ext cx="9144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6400800" y="3200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239000" y="3810000"/>
            <a:ext cx="73152"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609600" y="1371600"/>
            <a:ext cx="3048000" cy="461665"/>
          </a:xfrm>
          <a:prstGeom prst="rect">
            <a:avLst/>
          </a:prstGeom>
          <a:noFill/>
        </p:spPr>
        <p:txBody>
          <a:bodyPr wrap="square" rtlCol="0">
            <a:spAutoFit/>
          </a:bodyPr>
          <a:lstStyle/>
          <a:p>
            <a:r>
              <a:rPr lang="en-US" sz="2400" b="1" dirty="0" smtClean="0">
                <a:cs typeface="Arial" pitchFamily="34" charset="0"/>
              </a:rPr>
              <a:t>SE</a:t>
            </a:r>
            <a:r>
              <a:rPr lang="en-US" sz="2400" b="1" dirty="0" smtClean="0">
                <a:latin typeface="+mj-lt"/>
                <a:cs typeface="Arial" pitchFamily="34" charset="0"/>
              </a:rPr>
              <a:t>1:</a:t>
            </a:r>
            <a:endParaRPr lang="en-US" sz="2400" b="1" dirty="0">
              <a:cs typeface="Arial" pitchFamily="34" charset="0"/>
            </a:endParaRPr>
          </a:p>
        </p:txBody>
      </p:sp>
      <p:sp>
        <p:nvSpPr>
          <p:cNvPr id="19" name="TextBox 18"/>
          <p:cNvSpPr txBox="1"/>
          <p:nvPr/>
        </p:nvSpPr>
        <p:spPr>
          <a:xfrm>
            <a:off x="533400" y="2057400"/>
            <a:ext cx="4953000" cy="3139321"/>
          </a:xfrm>
          <a:prstGeom prst="rect">
            <a:avLst/>
          </a:prstGeom>
          <a:noFill/>
        </p:spPr>
        <p:txBody>
          <a:bodyPr wrap="square" rtlCol="0">
            <a:spAutoFit/>
          </a:bodyPr>
          <a:lstStyle/>
          <a:p>
            <a:r>
              <a:rPr lang="en-GB" dirty="0" smtClean="0"/>
              <a:t>First kind of secondary electrons are generated by the incoming electron beam as they enter the surface.</a:t>
            </a:r>
          </a:p>
          <a:p>
            <a:r>
              <a:rPr lang="en-GB" dirty="0" smtClean="0"/>
              <a:t>The resulted image has high resolution which is only limited by the electron beam diameter.</a:t>
            </a:r>
          </a:p>
          <a:p>
            <a:endParaRPr lang="en-GB" dirty="0" smtClean="0"/>
          </a:p>
          <a:p>
            <a:r>
              <a:rPr lang="en-GB" dirty="0" smtClean="0"/>
              <a:t>As SE1 is generated by near surface atoms </a:t>
            </a:r>
            <a:r>
              <a:rPr lang="en-GB" dirty="0" smtClean="0"/>
              <a:t>so </a:t>
            </a:r>
            <a:r>
              <a:rPr lang="en-GB" dirty="0" smtClean="0"/>
              <a:t>this kind of secondary electron is independent of V      .</a:t>
            </a:r>
          </a:p>
          <a:p>
            <a:endParaRPr lang="en-GB" dirty="0" smtClean="0"/>
          </a:p>
          <a:p>
            <a:endParaRPr lang="en-US" dirty="0"/>
          </a:p>
        </p:txBody>
      </p:sp>
      <p:sp>
        <p:nvSpPr>
          <p:cNvPr id="13" name="Rectangle 12"/>
          <p:cNvSpPr/>
          <p:nvPr/>
        </p:nvSpPr>
        <p:spPr>
          <a:xfrm>
            <a:off x="5105400" y="4050268"/>
            <a:ext cx="502382" cy="369332"/>
          </a:xfrm>
          <a:prstGeom prst="rect">
            <a:avLst/>
          </a:prstGeom>
        </p:spPr>
        <p:txBody>
          <a:bodyPr wrap="none">
            <a:spAutoFit/>
          </a:bodyPr>
          <a:lstStyle/>
          <a:p>
            <a:r>
              <a:rPr lang="en-US" dirty="0" smtClean="0"/>
              <a:t>acc</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3.33333E-6 -1.11111E-6 C 0.00695 0.02569 0.01389 0.05162 0.02865 0.06736 C 0.04341 0.0831 0.0783 0.09051 0.08855 0.09514 " pathEditMode="relative" ptsTypes="aaA">
                                      <p:cBhvr>
                                        <p:cTn id="6" dur="1000" fill="hold"/>
                                        <p:tgtEl>
                                          <p:spTgt spid="12"/>
                                        </p:tgtEl>
                                        <p:attrNameLst>
                                          <p:attrName>ppt_x</p:attrName>
                                          <p:attrName>ppt_y</p:attrName>
                                        </p:attrNameLst>
                                      </p:cBhvr>
                                    </p:animMotion>
                                  </p:childTnLst>
                                </p:cTn>
                              </p:par>
                            </p:childTnLst>
                          </p:cTn>
                        </p:par>
                        <p:par>
                          <p:cTn id="7" fill="hold">
                            <p:stCondLst>
                              <p:cond delay="1000"/>
                            </p:stCondLst>
                            <p:childTnLst>
                              <p:par>
                                <p:cTn id="8" presetID="63" presetClass="path" presetSubtype="0" accel="50000" decel="50000" fill="hold" grpId="1" nodeType="afterEffect">
                                  <p:stCondLst>
                                    <p:cond delay="0"/>
                                  </p:stCondLst>
                                  <p:childTnLst>
                                    <p:animMotion origin="layout" path="M 0.08854 0.09514 L 0.20416 0.09445 " pathEditMode="relative" rAng="0" ptsTypes="AA">
                                      <p:cBhvr>
                                        <p:cTn id="9" dur="3000" fill="hold"/>
                                        <p:tgtEl>
                                          <p:spTgt spid="12"/>
                                        </p:tgtEl>
                                        <p:attrNameLst>
                                          <p:attrName>ppt_x</p:attrName>
                                          <p:attrName>ppt_y</p:attrName>
                                        </p:attrNameLst>
                                      </p:cBhvr>
                                      <p:rCtr x="58" y="0"/>
                                    </p:animMotion>
                                  </p:childTnLst>
                                </p:cTn>
                              </p:par>
                              <p:par>
                                <p:cTn id="10" presetID="0" presetClass="path" presetSubtype="0" accel="50000" decel="50000" fill="hold" grpId="0" nodeType="withEffect">
                                  <p:stCondLst>
                                    <p:cond delay="0"/>
                                  </p:stCondLst>
                                  <p:childTnLst>
                                    <p:animMotion origin="layout" path="M -0.00295 0.00625 C 0.01146 0.0037 0.02656 0.00208 0.03941 -0.00671 C 0.05191 -0.01597 0.06389 -0.03009 0.07188 -0.04838 C 0.07969 -0.06667 0.08316 -0.0919 0.08768 -0.11667 " pathEditMode="relative" rAng="0" ptsTypes="aaaA">
                                      <p:cBhvr>
                                        <p:cTn id="11" dur="3000" fill="hold"/>
                                        <p:tgtEl>
                                          <p:spTgt spid="16"/>
                                        </p:tgtEl>
                                        <p:attrNameLst>
                                          <p:attrName>ppt_x</p:attrName>
                                          <p:attrName>ppt_y</p:attrName>
                                        </p:attrNameLst>
                                      </p:cBhvr>
                                      <p:rCtr x="45" y="-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4495800" y="990600"/>
            <a:ext cx="4848225" cy="352425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0" y="5638800"/>
            <a:ext cx="1524000" cy="1219200"/>
          </a:xfrm>
          <a:prstGeom prst="rect">
            <a:avLst/>
          </a:prstGeom>
          <a:noFill/>
          <a:ln w="9525">
            <a:noFill/>
            <a:miter lim="800000"/>
            <a:headEnd/>
            <a:tailEnd/>
          </a:ln>
        </p:spPr>
      </p:pic>
      <p:sp>
        <p:nvSpPr>
          <p:cNvPr id="10" name="TextBox 9"/>
          <p:cNvSpPr txBox="1"/>
          <p:nvPr/>
        </p:nvSpPr>
        <p:spPr>
          <a:xfrm>
            <a:off x="1752600" y="6324600"/>
            <a:ext cx="7086600" cy="307777"/>
          </a:xfrm>
          <a:prstGeom prst="rect">
            <a:avLst/>
          </a:prstGeom>
          <a:noFill/>
        </p:spPr>
        <p:txBody>
          <a:bodyPr wrap="square" rtlCol="0">
            <a:spAutoFit/>
          </a:bodyPr>
          <a:lstStyle/>
          <a:p>
            <a:r>
              <a:rPr lang="en-US" sz="1400" dirty="0" smtClean="0">
                <a:solidFill>
                  <a:schemeClr val="tx2">
                    <a:lumMod val="40000"/>
                    <a:lumOff val="60000"/>
                  </a:schemeClr>
                </a:solidFill>
                <a:latin typeface="Elephant" pitchFamily="18" charset="0"/>
              </a:rPr>
              <a:t>Introduction</a:t>
            </a:r>
            <a:r>
              <a:rPr lang="en-US" sz="1400" dirty="0" smtClean="0">
                <a:latin typeface="Elephant" pitchFamily="18" charset="0"/>
              </a:rPr>
              <a:t>  </a:t>
            </a:r>
            <a:r>
              <a:rPr lang="en-US" sz="1400" dirty="0" smtClean="0">
                <a:latin typeface="Elephant" pitchFamily="18" charset="0"/>
              </a:rPr>
              <a:t>        </a:t>
            </a:r>
            <a:r>
              <a:rPr lang="en-US" sz="1400" dirty="0" smtClean="0">
                <a:solidFill>
                  <a:srgbClr val="0070C0"/>
                </a:solidFill>
                <a:latin typeface="Elephant" pitchFamily="18" charset="0"/>
              </a:rPr>
              <a:t>Secondary</a:t>
            </a:r>
            <a:r>
              <a:rPr lang="en-US" sz="1400" dirty="0" smtClean="0">
                <a:solidFill>
                  <a:schemeClr val="tx2">
                    <a:lumMod val="40000"/>
                    <a:lumOff val="60000"/>
                  </a:schemeClr>
                </a:solidFill>
                <a:latin typeface="Elephant" pitchFamily="18" charset="0"/>
              </a:rPr>
              <a:t> </a:t>
            </a:r>
            <a:r>
              <a:rPr lang="en-US" sz="1400" dirty="0" smtClean="0">
                <a:solidFill>
                  <a:srgbClr val="0070C0"/>
                </a:solidFill>
                <a:latin typeface="Elephant" pitchFamily="18" charset="0"/>
              </a:rPr>
              <a:t>electron</a:t>
            </a:r>
            <a:r>
              <a:rPr lang="en-US" sz="1400" dirty="0" smtClean="0">
                <a:solidFill>
                  <a:schemeClr val="tx2">
                    <a:lumMod val="40000"/>
                    <a:lumOff val="60000"/>
                  </a:schemeClr>
                </a:solidFill>
                <a:latin typeface="Elephant" pitchFamily="18" charset="0"/>
              </a:rPr>
              <a:t>    </a:t>
            </a:r>
            <a:r>
              <a:rPr lang="en-US" sz="1400" dirty="0" smtClean="0">
                <a:solidFill>
                  <a:schemeClr val="tx2">
                    <a:lumMod val="40000"/>
                    <a:lumOff val="60000"/>
                  </a:schemeClr>
                </a:solidFill>
                <a:latin typeface="Elephant" pitchFamily="18" charset="0"/>
              </a:rPr>
              <a:t>      </a:t>
            </a:r>
            <a:r>
              <a:rPr lang="en-US" sz="1400" dirty="0" smtClean="0">
                <a:solidFill>
                  <a:schemeClr val="tx2">
                    <a:lumMod val="40000"/>
                    <a:lumOff val="60000"/>
                  </a:schemeClr>
                </a:solidFill>
                <a:latin typeface="Elephant" pitchFamily="18" charset="0"/>
              </a:rPr>
              <a:t>secondary electron </a:t>
            </a:r>
            <a:r>
              <a:rPr lang="en-US" sz="1400" dirty="0" smtClean="0">
                <a:solidFill>
                  <a:schemeClr val="tx2">
                    <a:lumMod val="40000"/>
                    <a:lumOff val="60000"/>
                  </a:schemeClr>
                </a:solidFill>
                <a:latin typeface="Elephant" pitchFamily="18" charset="0"/>
              </a:rPr>
              <a:t>detector</a:t>
            </a:r>
            <a:endParaRPr lang="en-US" sz="1400" dirty="0">
              <a:solidFill>
                <a:schemeClr val="tx2">
                  <a:lumMod val="40000"/>
                  <a:lumOff val="60000"/>
                </a:schemeClr>
              </a:solidFill>
              <a:latin typeface="Elephant" pitchFamily="18" charset="0"/>
            </a:endParaRPr>
          </a:p>
        </p:txBody>
      </p:sp>
      <p:pic>
        <p:nvPicPr>
          <p:cNvPr id="1026" name="Picture 2"/>
          <p:cNvPicPr>
            <a:picLocks noChangeAspect="1" noChangeArrowheads="1"/>
          </p:cNvPicPr>
          <p:nvPr/>
        </p:nvPicPr>
        <p:blipFill>
          <a:blip r:embed="rId5" cstate="print"/>
          <a:srcRect/>
          <a:stretch>
            <a:fillRect/>
          </a:stretch>
        </p:blipFill>
        <p:spPr bwMode="auto">
          <a:xfrm>
            <a:off x="0" y="304800"/>
            <a:ext cx="666749" cy="762000"/>
          </a:xfrm>
          <a:prstGeom prst="rect">
            <a:avLst/>
          </a:prstGeom>
          <a:ln>
            <a:noFill/>
          </a:ln>
          <a:effectLst>
            <a:softEdge rad="112500"/>
          </a:effectLst>
        </p:spPr>
      </p:pic>
      <p:sp>
        <p:nvSpPr>
          <p:cNvPr id="5" name="TextBox 4"/>
          <p:cNvSpPr txBox="1"/>
          <p:nvPr/>
        </p:nvSpPr>
        <p:spPr>
          <a:xfrm>
            <a:off x="914400" y="1295400"/>
            <a:ext cx="2286000" cy="461665"/>
          </a:xfrm>
          <a:prstGeom prst="rect">
            <a:avLst/>
          </a:prstGeom>
          <a:noFill/>
        </p:spPr>
        <p:txBody>
          <a:bodyPr wrap="square" rtlCol="0">
            <a:spAutoFit/>
          </a:bodyPr>
          <a:lstStyle/>
          <a:p>
            <a:r>
              <a:rPr lang="en-US" sz="2400" b="1" dirty="0" smtClean="0">
                <a:cs typeface="Arial" pitchFamily="34" charset="0"/>
              </a:rPr>
              <a:t>SE</a:t>
            </a:r>
            <a:r>
              <a:rPr lang="en-US" sz="2400" b="1" dirty="0" smtClean="0">
                <a:latin typeface="Arial" pitchFamily="34" charset="0"/>
                <a:cs typeface="Arial" pitchFamily="34" charset="0"/>
              </a:rPr>
              <a:t>2: </a:t>
            </a:r>
            <a:endParaRPr lang="en-US" sz="2400" b="1" dirty="0">
              <a:latin typeface="Arial" pitchFamily="34" charset="0"/>
              <a:cs typeface="Arial" pitchFamily="34" charset="0"/>
            </a:endParaRPr>
          </a:p>
        </p:txBody>
      </p:sp>
      <p:sp>
        <p:nvSpPr>
          <p:cNvPr id="6" name="TextBox 5"/>
          <p:cNvSpPr txBox="1"/>
          <p:nvPr/>
        </p:nvSpPr>
        <p:spPr>
          <a:xfrm>
            <a:off x="914400" y="1828800"/>
            <a:ext cx="3429000" cy="3970318"/>
          </a:xfrm>
          <a:prstGeom prst="rect">
            <a:avLst/>
          </a:prstGeom>
          <a:noFill/>
        </p:spPr>
        <p:txBody>
          <a:bodyPr wrap="square" rtlCol="0">
            <a:spAutoFit/>
          </a:bodyPr>
          <a:lstStyle/>
          <a:p>
            <a:r>
              <a:rPr lang="en-GB" dirty="0" smtClean="0"/>
              <a:t>The secondary electrons that are generated by the backscattered electrons have returned to the surface after several inelastic scattering events</a:t>
            </a:r>
          </a:p>
          <a:p>
            <a:endParaRPr lang="en-GB" dirty="0"/>
          </a:p>
          <a:p>
            <a:r>
              <a:rPr lang="en-GB" dirty="0" smtClean="0"/>
              <a:t>SE2 come from a surface area which is bigger than the spot of the incoming electrons </a:t>
            </a:r>
            <a:r>
              <a:rPr lang="en-GB" dirty="0" smtClean="0">
                <a:sym typeface="Wingdings" pitchFamily="2" charset="2"/>
              </a:rPr>
              <a:t>, also bigger than surface area of SE1. Therefore resolution is less than resolution of SE1 exclusively.</a:t>
            </a:r>
            <a:endParaRPr lang="en-GB" dirty="0" smtClean="0"/>
          </a:p>
          <a:p>
            <a:endParaRPr lang="en-GB" dirty="0" smtClean="0"/>
          </a:p>
          <a:p>
            <a:endParaRPr lang="en-US" dirty="0"/>
          </a:p>
        </p:txBody>
      </p:sp>
      <p:sp>
        <p:nvSpPr>
          <p:cNvPr id="8" name="Oval 7"/>
          <p:cNvSpPr/>
          <p:nvPr/>
        </p:nvSpPr>
        <p:spPr>
          <a:xfrm>
            <a:off x="5029200" y="1447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7924800" y="2514599"/>
            <a:ext cx="76200" cy="73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399 0.00833 C 0.00173 0.10972 -0.00052 0.21134 0.00711 0.27083 C 0.01475 0.33032 0.02725 0.34722 0.04982 0.36527 C 0.07239 0.38333 0.11059 0.37916 0.14253 0.37916 C 0.17448 0.37916 0.21736 0.37361 0.24149 0.36527 C 0.26562 0.35694 0.27708 0.3456 0.28732 0.32916 C 0.29757 0.31273 0.29878 0.28889 0.30295 0.26666 C 0.30711 0.24444 0.30989 0.21018 0.31232 0.19583 C 0.31475 0.18148 0.31666 0.18564 0.31753 0.18055 C 0.3184 0.17546 0.31788 0.17037 0.31753 0.16527 " pathEditMode="relative" rAng="0" ptsTypes="aaaaaaaaaA">
                                      <p:cBhvr>
                                        <p:cTn id="6" dur="3000" fill="hold"/>
                                        <p:tgtEl>
                                          <p:spTgt spid="8"/>
                                        </p:tgtEl>
                                        <p:attrNameLst>
                                          <p:attrName>ppt_x</p:attrName>
                                          <p:attrName>ppt_y</p:attrName>
                                        </p:attrNameLst>
                                      </p:cBhvr>
                                      <p:rCtr x="155" y="188"/>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0.00087 -0.01643 C -0.00104 -0.04653 -0.00295 -0.07639 -0.00416 -0.08866 " pathEditMode="relative" rAng="0" ptsTypes="aA">
                                      <p:cBhvr>
                                        <p:cTn id="10" dur="3000" fill="hold"/>
                                        <p:tgtEl>
                                          <p:spTgt spid="9"/>
                                        </p:tgtEl>
                                        <p:attrNameLst>
                                          <p:attrName>ppt_x</p:attrName>
                                          <p:attrName>ppt_y</p:attrName>
                                        </p:attrNameLst>
                                      </p:cBhvr>
                                      <p:rCtr x="-3" y="-36"/>
                                    </p:animMotion>
                                  </p:childTnLst>
                                </p:cTn>
                              </p:par>
                              <p:par>
                                <p:cTn id="11" presetID="0" presetClass="path" presetSubtype="0" accel="50000" decel="50000" fill="hold" grpId="1" nodeType="withEffect">
                                  <p:stCondLst>
                                    <p:cond delay="0"/>
                                  </p:stCondLst>
                                  <p:childTnLst>
                                    <p:animMotion origin="layout" path="M 0.32083 0.14977 C 0.32083 0.15 0.31718 0.07338 0.31354 -0.00301 " pathEditMode="relative" rAng="0" ptsTypes="aA">
                                      <p:cBhvr>
                                        <p:cTn id="12" dur="3000" fill="hold"/>
                                        <p:tgtEl>
                                          <p:spTgt spid="8"/>
                                        </p:tgtEl>
                                        <p:attrNameLst>
                                          <p:attrName>ppt_x</p:attrName>
                                          <p:attrName>ppt_y</p:attrName>
                                        </p:attrNameLst>
                                      </p:cBhvr>
                                      <p:rCtr x="-4" y="-7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srcRect/>
          <a:stretch>
            <a:fillRect/>
          </a:stretch>
        </p:blipFill>
        <p:spPr bwMode="auto">
          <a:xfrm>
            <a:off x="0" y="5638800"/>
            <a:ext cx="1524000" cy="1219200"/>
          </a:xfrm>
          <a:prstGeom prst="rect">
            <a:avLst/>
          </a:prstGeom>
          <a:noFill/>
          <a:ln w="9525">
            <a:noFill/>
            <a:miter lim="800000"/>
            <a:headEnd/>
            <a:tailEnd/>
          </a:ln>
        </p:spPr>
      </p:pic>
      <p:sp>
        <p:nvSpPr>
          <p:cNvPr id="10" name="TextBox 9"/>
          <p:cNvSpPr txBox="1"/>
          <p:nvPr/>
        </p:nvSpPr>
        <p:spPr>
          <a:xfrm>
            <a:off x="1752600" y="6324600"/>
            <a:ext cx="7086600" cy="307777"/>
          </a:xfrm>
          <a:prstGeom prst="rect">
            <a:avLst/>
          </a:prstGeom>
          <a:noFill/>
        </p:spPr>
        <p:txBody>
          <a:bodyPr wrap="square" rtlCol="0">
            <a:spAutoFit/>
          </a:bodyPr>
          <a:lstStyle/>
          <a:p>
            <a:r>
              <a:rPr lang="en-US" sz="1400" dirty="0" smtClean="0">
                <a:solidFill>
                  <a:schemeClr val="bg2">
                    <a:lumMod val="75000"/>
                  </a:schemeClr>
                </a:solidFill>
                <a:latin typeface="Elephant" pitchFamily="18" charset="0"/>
              </a:rPr>
              <a:t>Introduction</a:t>
            </a:r>
            <a:r>
              <a:rPr lang="en-US" sz="1400" dirty="0" smtClean="0">
                <a:latin typeface="Elephant" pitchFamily="18" charset="0"/>
              </a:rPr>
              <a:t>  </a:t>
            </a:r>
            <a:r>
              <a:rPr lang="en-US" sz="1400" dirty="0" smtClean="0">
                <a:latin typeface="Elephant" pitchFamily="18" charset="0"/>
              </a:rPr>
              <a:t>        </a:t>
            </a:r>
            <a:r>
              <a:rPr lang="en-US" sz="1400" dirty="0" smtClean="0">
                <a:solidFill>
                  <a:srgbClr val="0070C0"/>
                </a:solidFill>
                <a:latin typeface="Elephant" pitchFamily="18" charset="0"/>
              </a:rPr>
              <a:t>Secondary</a:t>
            </a:r>
            <a:r>
              <a:rPr lang="en-US" sz="1400" dirty="0" smtClean="0">
                <a:solidFill>
                  <a:schemeClr val="tx2">
                    <a:lumMod val="40000"/>
                    <a:lumOff val="60000"/>
                  </a:schemeClr>
                </a:solidFill>
                <a:latin typeface="Elephant" pitchFamily="18" charset="0"/>
              </a:rPr>
              <a:t> </a:t>
            </a:r>
            <a:r>
              <a:rPr lang="en-US" sz="1400" dirty="0" smtClean="0">
                <a:solidFill>
                  <a:srgbClr val="0070C0"/>
                </a:solidFill>
                <a:latin typeface="Elephant" pitchFamily="18" charset="0"/>
              </a:rPr>
              <a:t>electron</a:t>
            </a:r>
            <a:r>
              <a:rPr lang="en-US" sz="1400" dirty="0" smtClean="0">
                <a:solidFill>
                  <a:schemeClr val="tx2">
                    <a:lumMod val="40000"/>
                    <a:lumOff val="60000"/>
                  </a:schemeClr>
                </a:solidFill>
                <a:latin typeface="Elephant" pitchFamily="18" charset="0"/>
              </a:rPr>
              <a:t>    </a:t>
            </a:r>
            <a:r>
              <a:rPr lang="en-US" sz="1400" dirty="0" smtClean="0">
                <a:solidFill>
                  <a:schemeClr val="tx2">
                    <a:lumMod val="40000"/>
                    <a:lumOff val="60000"/>
                  </a:schemeClr>
                </a:solidFill>
                <a:latin typeface="Elephant" pitchFamily="18" charset="0"/>
              </a:rPr>
              <a:t>      </a:t>
            </a:r>
            <a:r>
              <a:rPr lang="en-US" sz="1400" dirty="0" smtClean="0">
                <a:solidFill>
                  <a:schemeClr val="tx2">
                    <a:lumMod val="40000"/>
                    <a:lumOff val="60000"/>
                  </a:schemeClr>
                </a:solidFill>
                <a:latin typeface="Elephant" pitchFamily="18" charset="0"/>
              </a:rPr>
              <a:t>secondary electron </a:t>
            </a:r>
            <a:r>
              <a:rPr lang="en-US" sz="1400" dirty="0" smtClean="0">
                <a:solidFill>
                  <a:schemeClr val="tx2">
                    <a:lumMod val="40000"/>
                    <a:lumOff val="60000"/>
                  </a:schemeClr>
                </a:solidFill>
                <a:latin typeface="Elephant" pitchFamily="18" charset="0"/>
              </a:rPr>
              <a:t>detector</a:t>
            </a:r>
            <a:endParaRPr lang="en-US" sz="1400" dirty="0">
              <a:solidFill>
                <a:schemeClr val="tx2">
                  <a:lumMod val="40000"/>
                  <a:lumOff val="60000"/>
                </a:schemeClr>
              </a:solidFill>
              <a:latin typeface="Elephant" pitchFamily="18" charset="0"/>
            </a:endParaRPr>
          </a:p>
        </p:txBody>
      </p:sp>
      <p:pic>
        <p:nvPicPr>
          <p:cNvPr id="1026" name="Picture 2"/>
          <p:cNvPicPr>
            <a:picLocks noChangeAspect="1" noChangeArrowheads="1"/>
          </p:cNvPicPr>
          <p:nvPr/>
        </p:nvPicPr>
        <p:blipFill>
          <a:blip r:embed="rId4" cstate="print"/>
          <a:srcRect/>
          <a:stretch>
            <a:fillRect/>
          </a:stretch>
        </p:blipFill>
        <p:spPr bwMode="auto">
          <a:xfrm>
            <a:off x="0" y="304800"/>
            <a:ext cx="666749" cy="762000"/>
          </a:xfrm>
          <a:prstGeom prst="rect">
            <a:avLst/>
          </a:prstGeom>
          <a:ln>
            <a:noFill/>
          </a:ln>
          <a:effectLst>
            <a:softEdge rad="112500"/>
          </a:effectLst>
        </p:spPr>
      </p:pic>
      <p:sp>
        <p:nvSpPr>
          <p:cNvPr id="5" name="Rectangle 4"/>
          <p:cNvSpPr/>
          <p:nvPr/>
        </p:nvSpPr>
        <p:spPr>
          <a:xfrm>
            <a:off x="990600" y="1295400"/>
            <a:ext cx="772969" cy="461665"/>
          </a:xfrm>
          <a:prstGeom prst="rect">
            <a:avLst/>
          </a:prstGeom>
        </p:spPr>
        <p:txBody>
          <a:bodyPr wrap="none">
            <a:spAutoFit/>
          </a:bodyPr>
          <a:lstStyle/>
          <a:p>
            <a:r>
              <a:rPr lang="en-US" sz="2400" b="1" dirty="0" smtClean="0">
                <a:cs typeface="Arial" pitchFamily="34" charset="0"/>
              </a:rPr>
              <a:t>SE</a:t>
            </a:r>
            <a:r>
              <a:rPr lang="en-US" sz="2400" b="1" dirty="0" smtClean="0">
                <a:latin typeface="+mj-lt"/>
                <a:cs typeface="Arial" pitchFamily="34" charset="0"/>
              </a:rPr>
              <a:t>3:</a:t>
            </a:r>
          </a:p>
        </p:txBody>
      </p:sp>
      <p:sp>
        <p:nvSpPr>
          <p:cNvPr id="7" name="TextBox 6"/>
          <p:cNvSpPr txBox="1"/>
          <p:nvPr/>
        </p:nvSpPr>
        <p:spPr>
          <a:xfrm>
            <a:off x="990600" y="1981200"/>
            <a:ext cx="6858000" cy="646331"/>
          </a:xfrm>
          <a:prstGeom prst="rect">
            <a:avLst/>
          </a:prstGeom>
          <a:noFill/>
        </p:spPr>
        <p:txBody>
          <a:bodyPr wrap="square" rtlCol="0">
            <a:spAutoFit/>
          </a:bodyPr>
          <a:lstStyle/>
          <a:p>
            <a:r>
              <a:rPr lang="en-US" dirty="0" smtClean="0"/>
              <a:t>The generator of  this kind is the SE2 that enters the lens surface and get scattered.  Thus, it will result in a decrease of resolution.</a:t>
            </a:r>
            <a:endParaRPr lang="en-US" dirty="0"/>
          </a:p>
        </p:txBody>
      </p:sp>
      <p:pic>
        <p:nvPicPr>
          <p:cNvPr id="4098" name="Picture 2"/>
          <p:cNvPicPr>
            <a:picLocks noChangeAspect="1" noChangeArrowheads="1"/>
          </p:cNvPicPr>
          <p:nvPr/>
        </p:nvPicPr>
        <p:blipFill>
          <a:blip r:embed="rId5" cstate="print"/>
          <a:srcRect/>
          <a:stretch>
            <a:fillRect/>
          </a:stretch>
        </p:blipFill>
        <p:spPr bwMode="auto">
          <a:xfrm>
            <a:off x="2590800" y="2971800"/>
            <a:ext cx="3614119" cy="290772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srcRect/>
          <a:stretch>
            <a:fillRect/>
          </a:stretch>
        </p:blipFill>
        <p:spPr bwMode="auto">
          <a:xfrm>
            <a:off x="0" y="5638800"/>
            <a:ext cx="1524000" cy="1219200"/>
          </a:xfrm>
          <a:prstGeom prst="rect">
            <a:avLst/>
          </a:prstGeom>
          <a:noFill/>
          <a:ln w="9525">
            <a:noFill/>
            <a:miter lim="800000"/>
            <a:headEnd/>
            <a:tailEnd/>
          </a:ln>
        </p:spPr>
      </p:pic>
      <p:sp>
        <p:nvSpPr>
          <p:cNvPr id="10" name="TextBox 9"/>
          <p:cNvSpPr txBox="1"/>
          <p:nvPr/>
        </p:nvSpPr>
        <p:spPr>
          <a:xfrm>
            <a:off x="1752600" y="6324600"/>
            <a:ext cx="7086600" cy="307777"/>
          </a:xfrm>
          <a:prstGeom prst="rect">
            <a:avLst/>
          </a:prstGeom>
          <a:noFill/>
        </p:spPr>
        <p:txBody>
          <a:bodyPr wrap="square" rtlCol="0">
            <a:spAutoFit/>
          </a:bodyPr>
          <a:lstStyle/>
          <a:p>
            <a:r>
              <a:rPr lang="en-US" sz="1400" dirty="0" smtClean="0">
                <a:solidFill>
                  <a:schemeClr val="tx2">
                    <a:lumMod val="40000"/>
                    <a:lumOff val="60000"/>
                  </a:schemeClr>
                </a:solidFill>
                <a:latin typeface="Elephant" pitchFamily="18" charset="0"/>
              </a:rPr>
              <a:t>Introduction</a:t>
            </a:r>
            <a:r>
              <a:rPr lang="en-US" sz="1400" dirty="0" smtClean="0">
                <a:latin typeface="Elephant" pitchFamily="18" charset="0"/>
              </a:rPr>
              <a:t> </a:t>
            </a:r>
            <a:r>
              <a:rPr lang="en-US" sz="1400" dirty="0" smtClean="0">
                <a:latin typeface="Elephant" pitchFamily="18" charset="0"/>
              </a:rPr>
              <a:t>         </a:t>
            </a:r>
            <a:r>
              <a:rPr lang="en-US" sz="1400" dirty="0" smtClean="0">
                <a:solidFill>
                  <a:srgbClr val="0070C0"/>
                </a:solidFill>
                <a:latin typeface="Elephant" pitchFamily="18" charset="0"/>
              </a:rPr>
              <a:t>Secondary</a:t>
            </a:r>
            <a:r>
              <a:rPr lang="en-US" sz="1400" dirty="0" smtClean="0">
                <a:solidFill>
                  <a:schemeClr val="tx2">
                    <a:lumMod val="40000"/>
                    <a:lumOff val="60000"/>
                  </a:schemeClr>
                </a:solidFill>
                <a:latin typeface="Elephant" pitchFamily="18" charset="0"/>
              </a:rPr>
              <a:t> </a:t>
            </a:r>
            <a:r>
              <a:rPr lang="en-US" sz="1400" dirty="0" smtClean="0">
                <a:solidFill>
                  <a:srgbClr val="0070C0"/>
                </a:solidFill>
                <a:latin typeface="Elephant" pitchFamily="18" charset="0"/>
              </a:rPr>
              <a:t>electron</a:t>
            </a:r>
            <a:r>
              <a:rPr lang="en-US" sz="1400" dirty="0" smtClean="0">
                <a:solidFill>
                  <a:schemeClr val="tx2">
                    <a:lumMod val="40000"/>
                    <a:lumOff val="60000"/>
                  </a:schemeClr>
                </a:solidFill>
                <a:latin typeface="Elephant" pitchFamily="18" charset="0"/>
              </a:rPr>
              <a:t>      </a:t>
            </a:r>
            <a:r>
              <a:rPr lang="en-US" sz="1400" dirty="0" smtClean="0">
                <a:solidFill>
                  <a:schemeClr val="tx2">
                    <a:lumMod val="40000"/>
                    <a:lumOff val="60000"/>
                  </a:schemeClr>
                </a:solidFill>
                <a:latin typeface="Elephant" pitchFamily="18" charset="0"/>
              </a:rPr>
              <a:t>    secondary </a:t>
            </a:r>
            <a:r>
              <a:rPr lang="en-US" sz="1400" dirty="0" smtClean="0">
                <a:solidFill>
                  <a:schemeClr val="tx2">
                    <a:lumMod val="40000"/>
                    <a:lumOff val="60000"/>
                  </a:schemeClr>
                </a:solidFill>
                <a:latin typeface="Elephant" pitchFamily="18" charset="0"/>
              </a:rPr>
              <a:t>electron </a:t>
            </a:r>
            <a:r>
              <a:rPr lang="en-US" sz="1400" dirty="0" smtClean="0">
                <a:solidFill>
                  <a:schemeClr val="tx2">
                    <a:lumMod val="40000"/>
                    <a:lumOff val="60000"/>
                  </a:schemeClr>
                </a:solidFill>
                <a:latin typeface="Elephant" pitchFamily="18" charset="0"/>
              </a:rPr>
              <a:t>detector</a:t>
            </a:r>
            <a:endParaRPr lang="en-US" sz="1400" dirty="0">
              <a:solidFill>
                <a:schemeClr val="tx2">
                  <a:lumMod val="40000"/>
                  <a:lumOff val="60000"/>
                </a:schemeClr>
              </a:solidFill>
              <a:latin typeface="Elephant" pitchFamily="18" charset="0"/>
            </a:endParaRPr>
          </a:p>
        </p:txBody>
      </p:sp>
      <p:pic>
        <p:nvPicPr>
          <p:cNvPr id="1026" name="Picture 2"/>
          <p:cNvPicPr>
            <a:picLocks noChangeAspect="1" noChangeArrowheads="1"/>
          </p:cNvPicPr>
          <p:nvPr/>
        </p:nvPicPr>
        <p:blipFill>
          <a:blip r:embed="rId4" cstate="print"/>
          <a:srcRect/>
          <a:stretch>
            <a:fillRect/>
          </a:stretch>
        </p:blipFill>
        <p:spPr bwMode="auto">
          <a:xfrm>
            <a:off x="0" y="304800"/>
            <a:ext cx="666749" cy="762000"/>
          </a:xfrm>
          <a:prstGeom prst="rect">
            <a:avLst/>
          </a:prstGeom>
          <a:ln>
            <a:noFill/>
          </a:ln>
          <a:effectLst>
            <a:softEdge rad="112500"/>
          </a:effectLst>
        </p:spPr>
      </p:pic>
      <p:sp>
        <p:nvSpPr>
          <p:cNvPr id="5" name="TextBox 4"/>
          <p:cNvSpPr txBox="1"/>
          <p:nvPr/>
        </p:nvSpPr>
        <p:spPr>
          <a:xfrm>
            <a:off x="457200" y="1219200"/>
            <a:ext cx="7467600" cy="461665"/>
          </a:xfrm>
          <a:prstGeom prst="rect">
            <a:avLst/>
          </a:prstGeom>
          <a:noFill/>
        </p:spPr>
        <p:txBody>
          <a:bodyPr wrap="square" rtlCol="0">
            <a:spAutoFit/>
          </a:bodyPr>
          <a:lstStyle/>
          <a:p>
            <a:r>
              <a:rPr lang="en-US" sz="2400" dirty="0" smtClean="0"/>
              <a:t>Factors that affect Secondary Electron  emission:</a:t>
            </a:r>
            <a:endParaRPr lang="en-US" sz="2400" dirty="0"/>
          </a:p>
        </p:txBody>
      </p:sp>
      <p:pic>
        <p:nvPicPr>
          <p:cNvPr id="7" name="Picture 6"/>
          <p:cNvPicPr>
            <a:picLocks noChangeAspect="1" noChangeArrowheads="1"/>
          </p:cNvPicPr>
          <p:nvPr/>
        </p:nvPicPr>
        <p:blipFill>
          <a:blip r:embed="rId5" cstate="print"/>
          <a:srcRect l="10783" r="5772"/>
          <a:stretch>
            <a:fillRect/>
          </a:stretch>
        </p:blipFill>
        <p:spPr bwMode="auto">
          <a:xfrm>
            <a:off x="4724400" y="2286000"/>
            <a:ext cx="4176712" cy="3335338"/>
          </a:xfrm>
          <a:prstGeom prst="rect">
            <a:avLst/>
          </a:prstGeom>
          <a:noFill/>
          <a:ln w="9525">
            <a:noFill/>
            <a:miter lim="800000"/>
            <a:headEnd/>
            <a:tailEnd/>
          </a:ln>
          <a:effectLst/>
        </p:spPr>
      </p:pic>
      <p:sp>
        <p:nvSpPr>
          <p:cNvPr id="9" name="TextBox 8"/>
          <p:cNvSpPr txBox="1"/>
          <p:nvPr/>
        </p:nvSpPr>
        <p:spPr>
          <a:xfrm>
            <a:off x="838200" y="2209800"/>
            <a:ext cx="3733800" cy="1200329"/>
          </a:xfrm>
          <a:prstGeom prst="rect">
            <a:avLst/>
          </a:prstGeom>
          <a:noFill/>
        </p:spPr>
        <p:txBody>
          <a:bodyPr wrap="square" rtlCol="0">
            <a:spAutoFit/>
          </a:bodyPr>
          <a:lstStyle/>
          <a:p>
            <a:pPr marL="609600" indent="-609600">
              <a:buFontTx/>
              <a:buNone/>
            </a:pPr>
            <a:r>
              <a:rPr lang="en-GB" dirty="0" smtClean="0"/>
              <a:t>1- Atomic number (Z)</a:t>
            </a:r>
          </a:p>
          <a:p>
            <a:pPr marL="990600" lvl="1" indent="-533400">
              <a:buFontTx/>
              <a:buChar char="•"/>
            </a:pPr>
            <a:r>
              <a:rPr lang="en-GB" dirty="0" smtClean="0"/>
              <a:t>More SE2 are created with increasing Z</a:t>
            </a:r>
            <a:endParaRPr lang="en-GB" dirty="0" smtClean="0"/>
          </a:p>
          <a:p>
            <a:pPr marL="342900" indent="-342900">
              <a:buFont typeface="+mj-lt"/>
              <a:buAutoNum type="arabicPeriod"/>
            </a:pPr>
            <a:endParaRPr lang="en-US" dirty="0">
              <a:latin typeface="+mj-lt"/>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2560</TotalTime>
  <Words>824</Words>
  <Application>Microsoft Office PowerPoint</Application>
  <PresentationFormat>On-screen Show (4:3)</PresentationFormat>
  <Paragraphs>100</Paragraphs>
  <Slides>18</Slides>
  <Notes>17</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Flow</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Ana</dc:creator>
  <cp:lastModifiedBy>Ana</cp:lastModifiedBy>
  <cp:revision>184</cp:revision>
  <dcterms:created xsi:type="dcterms:W3CDTF">2011-10-22T21:19:55Z</dcterms:created>
  <dcterms:modified xsi:type="dcterms:W3CDTF">2011-11-08T18:28:53Z</dcterms:modified>
</cp:coreProperties>
</file>